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8" r:id="rId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95" autoAdjust="0"/>
  </p:normalViewPr>
  <p:slideViewPr>
    <p:cSldViewPr>
      <p:cViewPr varScale="1">
        <p:scale>
          <a:sx n="64" d="100"/>
          <a:sy n="64" d="100"/>
        </p:scale>
        <p:origin x="-148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b="0" dirty="0" smtClean="0"/>
              <a:t>Rejection Trend</a:t>
            </a:r>
            <a:endParaRPr lang="en-US" sz="1400" b="0" dirty="0"/>
          </a:p>
        </c:rich>
      </c:tx>
      <c:layout>
        <c:manualLayout>
          <c:xMode val="edge"/>
          <c:yMode val="edge"/>
          <c:x val="0.47272217376926035"/>
          <c:y val="2.2318536101519262E-2"/>
        </c:manualLayout>
      </c:layout>
      <c:overlay val="1"/>
    </c:title>
    <c:autoTitleDeleted val="0"/>
    <c:plotArea>
      <c:layout/>
      <c:barChart>
        <c:barDir val="col"/>
        <c:grouping val="clustered"/>
        <c:varyColors val="0"/>
        <c:ser>
          <c:idx val="0"/>
          <c:order val="0"/>
          <c:tx>
            <c:strRef>
              <c:f>Sheet1!$B$1</c:f>
              <c:strCache>
                <c:ptCount val="1"/>
                <c:pt idx="0">
                  <c:v>Qty</c:v>
                </c:pt>
              </c:strCache>
            </c:strRef>
          </c:tx>
          <c:spPr>
            <a:solidFill>
              <a:schemeClr val="accent2"/>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Before</c:v>
                </c:pt>
                <c:pt idx="1">
                  <c:v>After</c:v>
                </c:pt>
              </c:strCache>
            </c:strRef>
          </c:cat>
          <c:val>
            <c:numRef>
              <c:f>Sheet1!$B$2:$B$3</c:f>
              <c:numCache>
                <c:formatCode>General</c:formatCode>
                <c:ptCount val="2"/>
                <c:pt idx="0">
                  <c:v>550</c:v>
                </c:pt>
                <c:pt idx="1">
                  <c:v>0</c:v>
                </c:pt>
              </c:numCache>
            </c:numRef>
          </c:val>
        </c:ser>
        <c:dLbls>
          <c:showLegendKey val="0"/>
          <c:showVal val="0"/>
          <c:showCatName val="0"/>
          <c:showSerName val="0"/>
          <c:showPercent val="0"/>
          <c:showBubbleSize val="0"/>
        </c:dLbls>
        <c:gapWidth val="351"/>
        <c:axId val="24272896"/>
        <c:axId val="24274432"/>
      </c:barChart>
      <c:catAx>
        <c:axId val="24272896"/>
        <c:scaling>
          <c:orientation val="minMax"/>
        </c:scaling>
        <c:delete val="0"/>
        <c:axPos val="b"/>
        <c:numFmt formatCode="General" sourceLinked="1"/>
        <c:majorTickMark val="out"/>
        <c:minorTickMark val="none"/>
        <c:tickLblPos val="nextTo"/>
        <c:crossAx val="24274432"/>
        <c:crosses val="autoZero"/>
        <c:auto val="1"/>
        <c:lblAlgn val="ctr"/>
        <c:lblOffset val="100"/>
        <c:tickLblSkip val="1"/>
        <c:tickMarkSkip val="2"/>
        <c:noMultiLvlLbl val="0"/>
      </c:catAx>
      <c:valAx>
        <c:axId val="24274432"/>
        <c:scaling>
          <c:orientation val="minMax"/>
        </c:scaling>
        <c:delete val="1"/>
        <c:axPos val="l"/>
        <c:title>
          <c:tx>
            <c:rich>
              <a:bodyPr rot="-5400000" vert="horz"/>
              <a:lstStyle/>
              <a:p>
                <a:pPr>
                  <a:defRPr sz="1100" b="0"/>
                </a:pPr>
                <a:r>
                  <a:rPr lang="en-US" sz="1100" b="0" dirty="0" smtClean="0"/>
                  <a:t>Qty.</a:t>
                </a:r>
                <a:endParaRPr lang="en-US" sz="1100" b="0" dirty="0"/>
              </a:p>
            </c:rich>
          </c:tx>
          <c:layout/>
          <c:overlay val="0"/>
        </c:title>
        <c:numFmt formatCode="General" sourceLinked="1"/>
        <c:majorTickMark val="out"/>
        <c:minorTickMark val="none"/>
        <c:tickLblPos val="nextTo"/>
        <c:crossAx val="2427289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8B7C8FBB-DAE3-453D-A63B-F9FF008AF64E}" type="datetimeFigureOut">
              <a:rPr lang="en-IN" smtClean="0"/>
              <a:pPr/>
              <a:t>29-04-2017</a:t>
            </a:fld>
            <a:endParaRPr lang="en-IN"/>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xfrm>
            <a:off x="1384300" y="1163638"/>
            <a:ext cx="4186238" cy="3141662"/>
          </a:xfrm>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5364" name="Slide Number Placeholder 3"/>
          <p:cNvSpPr>
            <a:spLocks noGrp="1"/>
          </p:cNvSpPr>
          <p:nvPr>
            <p:ph type="sldNum" sz="quarter" idx="5"/>
          </p:nvPr>
        </p:nvSpPr>
        <p:spPr>
          <a:xfrm>
            <a:off x="3939557" y="8841321"/>
            <a:ext cx="3013655" cy="46628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35655" indent="-282944">
              <a:defRPr>
                <a:solidFill>
                  <a:schemeClr val="tx1"/>
                </a:solidFill>
                <a:latin typeface="Arial" charset="0"/>
                <a:cs typeface="Arial" charset="0"/>
              </a:defRPr>
            </a:lvl2pPr>
            <a:lvl3pPr marL="1131777" indent="-226355">
              <a:defRPr>
                <a:solidFill>
                  <a:schemeClr val="tx1"/>
                </a:solidFill>
                <a:latin typeface="Arial" charset="0"/>
                <a:cs typeface="Arial" charset="0"/>
              </a:defRPr>
            </a:lvl3pPr>
            <a:lvl4pPr marL="1584488" indent="-226355">
              <a:defRPr>
                <a:solidFill>
                  <a:schemeClr val="tx1"/>
                </a:solidFill>
                <a:latin typeface="Arial" charset="0"/>
                <a:cs typeface="Arial" charset="0"/>
              </a:defRPr>
            </a:lvl4pPr>
            <a:lvl5pPr marL="2037199" indent="-226355">
              <a:defRPr>
                <a:solidFill>
                  <a:schemeClr val="tx1"/>
                </a:solidFill>
                <a:latin typeface="Arial" charset="0"/>
                <a:cs typeface="Arial" charset="0"/>
              </a:defRPr>
            </a:lvl5pPr>
            <a:lvl6pPr marL="2489910" indent="-226355" eaLnBrk="0" fontAlgn="base" hangingPunct="0">
              <a:spcBef>
                <a:spcPct val="0"/>
              </a:spcBef>
              <a:spcAft>
                <a:spcPct val="0"/>
              </a:spcAft>
              <a:defRPr>
                <a:solidFill>
                  <a:schemeClr val="tx1"/>
                </a:solidFill>
                <a:latin typeface="Arial" charset="0"/>
                <a:cs typeface="Arial" charset="0"/>
              </a:defRPr>
            </a:lvl6pPr>
            <a:lvl7pPr marL="2942620" indent="-226355" eaLnBrk="0" fontAlgn="base" hangingPunct="0">
              <a:spcBef>
                <a:spcPct val="0"/>
              </a:spcBef>
              <a:spcAft>
                <a:spcPct val="0"/>
              </a:spcAft>
              <a:defRPr>
                <a:solidFill>
                  <a:schemeClr val="tx1"/>
                </a:solidFill>
                <a:latin typeface="Arial" charset="0"/>
                <a:cs typeface="Arial" charset="0"/>
              </a:defRPr>
            </a:lvl7pPr>
            <a:lvl8pPr marL="3395331" indent="-226355" eaLnBrk="0" fontAlgn="base" hangingPunct="0">
              <a:spcBef>
                <a:spcPct val="0"/>
              </a:spcBef>
              <a:spcAft>
                <a:spcPct val="0"/>
              </a:spcAft>
              <a:defRPr>
                <a:solidFill>
                  <a:schemeClr val="tx1"/>
                </a:solidFill>
                <a:latin typeface="Arial" charset="0"/>
                <a:cs typeface="Arial" charset="0"/>
              </a:defRPr>
            </a:lvl8pPr>
            <a:lvl9pPr marL="3848042" indent="-226355" eaLnBrk="0" fontAlgn="base" hangingPunct="0">
              <a:spcBef>
                <a:spcPct val="0"/>
              </a:spcBef>
              <a:spcAft>
                <a:spcPct val="0"/>
              </a:spcAft>
              <a:defRPr>
                <a:solidFill>
                  <a:schemeClr val="tx1"/>
                </a:solidFill>
                <a:latin typeface="Arial" charset="0"/>
                <a:cs typeface="Arial" charset="0"/>
              </a:defRPr>
            </a:lvl9pPr>
          </a:lstStyle>
          <a:p>
            <a:fld id="{BD92E62E-8BA1-4E04-93F4-DB84C46EF0C6}" type="slidenum">
              <a:rPr lang="en-IN" altLang="en-US">
                <a:solidFill>
                  <a:srgbClr val="000000"/>
                </a:solidFill>
              </a:rPr>
              <a:pPr/>
              <a:t>1</a:t>
            </a:fld>
            <a:endParaRPr lang="en-IN" altLang="en-US">
              <a:solidFill>
                <a:srgbClr val="000000"/>
              </a:solidFill>
            </a:endParaRPr>
          </a:p>
        </p:txBody>
      </p:sp>
    </p:spTree>
    <p:extLst>
      <p:ext uri="{BB962C8B-B14F-4D97-AF65-F5344CB8AC3E}">
        <p14:creationId xmlns:p14="http://schemas.microsoft.com/office/powerpoint/2010/main" val="3113789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A2E7BBFD-42B4-4544-A29F-CCFAFBC5D67B}"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659682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3.png"/><Relationship Id="rId5" Type="http://schemas.openxmlformats.org/officeDocument/2006/relationships/chart" Target="../charts/char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9" descr="adv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325" y="195263"/>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152400" y="6477000"/>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96" name="Rectangle 40"/>
          <p:cNvSpPr>
            <a:spLocks noChangeArrowheads="1"/>
          </p:cNvSpPr>
          <p:nvPr/>
        </p:nvSpPr>
        <p:spPr bwMode="auto">
          <a:xfrm>
            <a:off x="3205163" y="838200"/>
            <a:ext cx="5786437" cy="304800"/>
          </a:xfrm>
          <a:prstGeom prst="rect">
            <a:avLst/>
          </a:prstGeom>
          <a:noFill/>
          <a:ln w="9525">
            <a:solidFill>
              <a:schemeClr val="tx1"/>
            </a:solidFill>
            <a:miter lim="800000"/>
            <a:headEnd/>
            <a:tailEnd/>
          </a:ln>
        </p:spPr>
        <p:txBody>
          <a:bodyPr wrap="none"/>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IDEA </a:t>
            </a:r>
            <a:r>
              <a:rPr lang="en-US" sz="1050" b="1" dirty="0" smtClean="0">
                <a:solidFill>
                  <a:srgbClr val="0033CC"/>
                </a:solidFill>
                <a:latin typeface="Calibri" pitchFamily="34" charset="0"/>
                <a:cs typeface="Calibri" pitchFamily="34" charset="0"/>
              </a:rPr>
              <a:t>:- </a:t>
            </a:r>
            <a:r>
              <a:rPr lang="en-US" sz="1050" dirty="0" smtClean="0">
                <a:solidFill>
                  <a:srgbClr val="000000"/>
                </a:solidFill>
                <a:latin typeface="Calibri" pitchFamily="34" charset="0"/>
                <a:cs typeface="Calibri" pitchFamily="34" charset="0"/>
              </a:rPr>
              <a:t>As cast mounting hole tolerance reduced from +0.3 to +0.15 mm</a:t>
            </a:r>
            <a:endParaRPr lang="en-US" sz="1050" dirty="0">
              <a:solidFill>
                <a:srgbClr val="000000"/>
              </a:solidFill>
              <a:latin typeface="Calibri" pitchFamily="34" charset="0"/>
              <a:cs typeface="Calibri" pitchFamily="34" charset="0"/>
            </a:endParaRPr>
          </a:p>
        </p:txBody>
      </p:sp>
      <p:sp>
        <p:nvSpPr>
          <p:cNvPr id="6150" name="Rectangle 2"/>
          <p:cNvSpPr>
            <a:spLocks noChangeArrowheads="1"/>
          </p:cNvSpPr>
          <p:nvPr/>
        </p:nvSpPr>
        <p:spPr bwMode="auto">
          <a:xfrm>
            <a:off x="158750" y="152400"/>
            <a:ext cx="883285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51" name="Rectangle 3"/>
          <p:cNvSpPr>
            <a:spLocks noChangeArrowheads="1"/>
          </p:cNvSpPr>
          <p:nvPr/>
        </p:nvSpPr>
        <p:spPr bwMode="auto">
          <a:xfrm>
            <a:off x="158750" y="152400"/>
            <a:ext cx="144780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19" name="Rectangle 4"/>
          <p:cNvSpPr>
            <a:spLocks noChangeArrowheads="1"/>
          </p:cNvSpPr>
          <p:nvPr/>
        </p:nvSpPr>
        <p:spPr bwMode="auto">
          <a:xfrm>
            <a:off x="1606550" y="152400"/>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TPM CIRCLE NO :- </a:t>
            </a:r>
            <a:r>
              <a:rPr lang="en-US" sz="1050" dirty="0">
                <a:solidFill>
                  <a:prstClr val="black"/>
                </a:solidFill>
                <a:latin typeface="Calibri" pitchFamily="34" charset="0"/>
                <a:cs typeface="Calibri" pitchFamily="34" charset="0"/>
              </a:rPr>
              <a:t>01</a:t>
            </a:r>
            <a:endParaRPr lang="en-US" sz="1050" dirty="0">
              <a:solidFill>
                <a:srgbClr val="0033CC"/>
              </a:solidFill>
              <a:latin typeface="Calibri" pitchFamily="34" charset="0"/>
              <a:cs typeface="Calibri" pitchFamily="34" charset="0"/>
            </a:endParaRPr>
          </a:p>
        </p:txBody>
      </p:sp>
      <p:sp>
        <p:nvSpPr>
          <p:cNvPr id="20" name="Rectangle 5"/>
          <p:cNvSpPr>
            <a:spLocks noChangeArrowheads="1"/>
          </p:cNvSpPr>
          <p:nvPr/>
        </p:nvSpPr>
        <p:spPr bwMode="auto">
          <a:xfrm>
            <a:off x="1606550" y="304800"/>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TPM CIRCLE NAME: </a:t>
            </a:r>
            <a:r>
              <a:rPr lang="en-US" sz="1050" dirty="0">
                <a:solidFill>
                  <a:srgbClr val="000000"/>
                </a:solidFill>
                <a:latin typeface="Calibri" pitchFamily="34" charset="0"/>
                <a:cs typeface="Calibri" pitchFamily="34" charset="0"/>
              </a:rPr>
              <a:t> Achiever</a:t>
            </a:r>
          </a:p>
        </p:txBody>
      </p:sp>
      <p:sp>
        <p:nvSpPr>
          <p:cNvPr id="21" name="Rectangle 6"/>
          <p:cNvSpPr>
            <a:spLocks noChangeArrowheads="1"/>
          </p:cNvSpPr>
          <p:nvPr/>
        </p:nvSpPr>
        <p:spPr bwMode="auto">
          <a:xfrm>
            <a:off x="1606550" y="457200"/>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DEPT :- </a:t>
            </a:r>
            <a:r>
              <a:rPr lang="en-US" sz="1050" dirty="0">
                <a:solidFill>
                  <a:prstClr val="black"/>
                </a:solidFill>
                <a:latin typeface="Calibri" pitchFamily="34" charset="0"/>
                <a:cs typeface="Calibri" pitchFamily="34" charset="0"/>
              </a:rPr>
              <a:t>MACHINE  SHOP</a:t>
            </a:r>
          </a:p>
        </p:txBody>
      </p:sp>
      <p:sp>
        <p:nvSpPr>
          <p:cNvPr id="22" name="Rectangle 7"/>
          <p:cNvSpPr>
            <a:spLocks noChangeArrowheads="1"/>
          </p:cNvSpPr>
          <p:nvPr/>
        </p:nvSpPr>
        <p:spPr bwMode="auto">
          <a:xfrm>
            <a:off x="158750" y="609600"/>
            <a:ext cx="1143000"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CELL:- </a:t>
            </a:r>
            <a:r>
              <a:rPr lang="en-US" sz="1050" dirty="0" smtClean="0">
                <a:solidFill>
                  <a:srgbClr val="000000"/>
                </a:solidFill>
                <a:latin typeface="Calibri" pitchFamily="34" charset="0"/>
                <a:cs typeface="Calibri" pitchFamily="34" charset="0"/>
              </a:rPr>
              <a:t>Oil Pump</a:t>
            </a:r>
            <a:endParaRPr lang="en-US" sz="1050" dirty="0">
              <a:solidFill>
                <a:srgbClr val="000000"/>
              </a:solidFill>
              <a:latin typeface="Calibri" pitchFamily="34" charset="0"/>
              <a:cs typeface="Calibri" pitchFamily="34" charset="0"/>
            </a:endParaRPr>
          </a:p>
        </p:txBody>
      </p:sp>
      <p:sp>
        <p:nvSpPr>
          <p:cNvPr id="23" name="Rectangle 8"/>
          <p:cNvSpPr>
            <a:spLocks noChangeArrowheads="1"/>
          </p:cNvSpPr>
          <p:nvPr/>
        </p:nvSpPr>
        <p:spPr bwMode="auto">
          <a:xfrm>
            <a:off x="1301750" y="609600"/>
            <a:ext cx="1903413"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CELL NAME:- </a:t>
            </a:r>
            <a:r>
              <a:rPr lang="en-US" sz="1050" dirty="0" smtClean="0">
                <a:solidFill>
                  <a:srgbClr val="000000"/>
                </a:solidFill>
                <a:latin typeface="Calibri" pitchFamily="34" charset="0"/>
                <a:cs typeface="Calibri" pitchFamily="34" charset="0"/>
              </a:rPr>
              <a:t>A312 Body</a:t>
            </a:r>
            <a:endParaRPr lang="en-US" sz="1050" dirty="0">
              <a:solidFill>
                <a:srgbClr val="000000"/>
              </a:solidFill>
              <a:latin typeface="Calibri" pitchFamily="34" charset="0"/>
              <a:cs typeface="Calibri" pitchFamily="34" charset="0"/>
            </a:endParaRPr>
          </a:p>
        </p:txBody>
      </p:sp>
      <p:sp>
        <p:nvSpPr>
          <p:cNvPr id="24" name="Rectangle 9"/>
          <p:cNvSpPr>
            <a:spLocks noChangeArrowheads="1"/>
          </p:cNvSpPr>
          <p:nvPr/>
        </p:nvSpPr>
        <p:spPr bwMode="auto">
          <a:xfrm>
            <a:off x="3586163" y="1524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ACTIVITY</a:t>
            </a:r>
          </a:p>
        </p:txBody>
      </p:sp>
      <p:sp>
        <p:nvSpPr>
          <p:cNvPr id="25" name="Rectangle 10"/>
          <p:cNvSpPr>
            <a:spLocks noChangeArrowheads="1"/>
          </p:cNvSpPr>
          <p:nvPr/>
        </p:nvSpPr>
        <p:spPr bwMode="auto">
          <a:xfrm>
            <a:off x="3586163" y="3048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LOSS NO. / STEP</a:t>
            </a:r>
          </a:p>
        </p:txBody>
      </p:sp>
      <p:sp>
        <p:nvSpPr>
          <p:cNvPr id="26" name="Rectangle 11"/>
          <p:cNvSpPr>
            <a:spLocks noChangeArrowheads="1"/>
          </p:cNvSpPr>
          <p:nvPr/>
        </p:nvSpPr>
        <p:spPr bwMode="auto">
          <a:xfrm>
            <a:off x="3586163" y="4572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RESULT AREA</a:t>
            </a:r>
          </a:p>
        </p:txBody>
      </p:sp>
      <p:sp>
        <p:nvSpPr>
          <p:cNvPr id="27" name="Rectangle 12"/>
          <p:cNvSpPr>
            <a:spLocks noChangeArrowheads="1"/>
          </p:cNvSpPr>
          <p:nvPr/>
        </p:nvSpPr>
        <p:spPr bwMode="auto">
          <a:xfrm>
            <a:off x="3205163" y="609600"/>
            <a:ext cx="3121025"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MACHINE / STAGE  :- </a:t>
            </a:r>
            <a:r>
              <a:rPr lang="en-US" sz="1050" dirty="0" smtClean="0">
                <a:solidFill>
                  <a:srgbClr val="000000"/>
                </a:solidFill>
                <a:latin typeface="Calibri" pitchFamily="34" charset="0"/>
                <a:cs typeface="Calibri" pitchFamily="34" charset="0"/>
              </a:rPr>
              <a:t>VMC</a:t>
            </a:r>
            <a:endParaRPr lang="en-US" sz="1050" dirty="0">
              <a:solidFill>
                <a:srgbClr val="000000"/>
              </a:solidFill>
              <a:latin typeface="Calibri" pitchFamily="34" charset="0"/>
              <a:cs typeface="Calibri" pitchFamily="34" charset="0"/>
            </a:endParaRPr>
          </a:p>
        </p:txBody>
      </p:sp>
      <p:sp>
        <p:nvSpPr>
          <p:cNvPr id="28" name="Rectangle 13"/>
          <p:cNvSpPr>
            <a:spLocks noChangeArrowheads="1"/>
          </p:cNvSpPr>
          <p:nvPr/>
        </p:nvSpPr>
        <p:spPr bwMode="auto">
          <a:xfrm>
            <a:off x="6326188" y="609600"/>
            <a:ext cx="2665412"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OPERATION  </a:t>
            </a:r>
            <a:r>
              <a:rPr lang="en-US" sz="1050" dirty="0">
                <a:solidFill>
                  <a:srgbClr val="0033CC"/>
                </a:solidFill>
                <a:latin typeface="Calibri" pitchFamily="34" charset="0"/>
                <a:cs typeface="Calibri" pitchFamily="34" charset="0"/>
              </a:rPr>
              <a:t>:- </a:t>
            </a:r>
            <a:r>
              <a:rPr lang="en-US" sz="1050" dirty="0" smtClean="0">
                <a:solidFill>
                  <a:srgbClr val="000000"/>
                </a:solidFill>
                <a:latin typeface="Calibri" pitchFamily="34" charset="0"/>
                <a:cs typeface="Calibri" pitchFamily="34" charset="0"/>
              </a:rPr>
              <a:t>Reaming Milling</a:t>
            </a:r>
            <a:endParaRPr lang="en-US" sz="1050" dirty="0">
              <a:solidFill>
                <a:srgbClr val="000000"/>
              </a:solidFill>
              <a:latin typeface="Calibri" pitchFamily="34" charset="0"/>
              <a:cs typeface="Calibri" pitchFamily="34" charset="0"/>
            </a:endParaRPr>
          </a:p>
        </p:txBody>
      </p:sp>
      <p:sp>
        <p:nvSpPr>
          <p:cNvPr id="6162" name="Rectangle 14"/>
          <p:cNvSpPr>
            <a:spLocks noChangeArrowheads="1"/>
          </p:cNvSpPr>
          <p:nvPr/>
        </p:nvSpPr>
        <p:spPr bwMode="auto">
          <a:xfrm>
            <a:off x="4803775" y="1524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KK</a:t>
            </a:r>
          </a:p>
        </p:txBody>
      </p:sp>
      <p:sp>
        <p:nvSpPr>
          <p:cNvPr id="6163" name="Rectangle 15"/>
          <p:cNvSpPr>
            <a:spLocks noChangeArrowheads="1"/>
          </p:cNvSpPr>
          <p:nvPr/>
        </p:nvSpPr>
        <p:spPr bwMode="auto">
          <a:xfrm>
            <a:off x="7240588" y="152400"/>
            <a:ext cx="1751012"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5139" name="WordArt 16"/>
          <p:cNvSpPr>
            <a:spLocks noChangeArrowheads="1" noChangeShapeType="1" noTextEdit="1"/>
          </p:cNvSpPr>
          <p:nvPr/>
        </p:nvSpPr>
        <p:spPr bwMode="auto">
          <a:xfrm>
            <a:off x="7316788" y="228600"/>
            <a:ext cx="1598612" cy="271463"/>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1050" kern="10" smtClean="0">
                <a:ln w="9525">
                  <a:solidFill>
                    <a:srgbClr val="000000"/>
                  </a:solidFill>
                  <a:round/>
                  <a:headEnd/>
                  <a:tailEnd/>
                </a:ln>
                <a:solidFill>
                  <a:srgbClr val="1F497D"/>
                </a:solidFill>
                <a:latin typeface="Calibri"/>
                <a:cs typeface="Calibri"/>
              </a:rPr>
              <a:t>KAIZEN  IDEA SHEET</a:t>
            </a:r>
          </a:p>
        </p:txBody>
      </p:sp>
      <p:sp>
        <p:nvSpPr>
          <p:cNvPr id="6165" name="Rectangle 17"/>
          <p:cNvSpPr>
            <a:spLocks noChangeArrowheads="1"/>
          </p:cNvSpPr>
          <p:nvPr/>
        </p:nvSpPr>
        <p:spPr bwMode="auto">
          <a:xfrm>
            <a:off x="5108575" y="152400"/>
            <a:ext cx="304800" cy="152400"/>
          </a:xfrm>
          <a:prstGeom prst="rect">
            <a:avLst/>
          </a:prstGeom>
          <a:solidFill>
            <a:srgbClr val="00B050"/>
          </a:solid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QM</a:t>
            </a:r>
          </a:p>
        </p:txBody>
      </p:sp>
      <p:sp>
        <p:nvSpPr>
          <p:cNvPr id="6166" name="Rectangle 18"/>
          <p:cNvSpPr>
            <a:spLocks noChangeArrowheads="1"/>
          </p:cNvSpPr>
          <p:nvPr/>
        </p:nvSpPr>
        <p:spPr bwMode="auto">
          <a:xfrm>
            <a:off x="5413375" y="1524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PM</a:t>
            </a:r>
          </a:p>
        </p:txBody>
      </p:sp>
      <p:sp>
        <p:nvSpPr>
          <p:cNvPr id="6167" name="Rectangle 19"/>
          <p:cNvSpPr>
            <a:spLocks noChangeArrowheads="1"/>
          </p:cNvSpPr>
          <p:nvPr/>
        </p:nvSpPr>
        <p:spPr bwMode="auto">
          <a:xfrm>
            <a:off x="5718175" y="152400"/>
            <a:ext cx="303213"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JH</a:t>
            </a:r>
          </a:p>
        </p:txBody>
      </p:sp>
      <p:sp>
        <p:nvSpPr>
          <p:cNvPr id="6168" name="Rectangle 20"/>
          <p:cNvSpPr>
            <a:spLocks noChangeArrowheads="1"/>
          </p:cNvSpPr>
          <p:nvPr/>
        </p:nvSpPr>
        <p:spPr bwMode="auto">
          <a:xfrm>
            <a:off x="6021388" y="1524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SHE</a:t>
            </a:r>
          </a:p>
        </p:txBody>
      </p:sp>
      <p:sp>
        <p:nvSpPr>
          <p:cNvPr id="6169" name="Rectangle 21"/>
          <p:cNvSpPr>
            <a:spLocks noChangeArrowheads="1"/>
          </p:cNvSpPr>
          <p:nvPr/>
        </p:nvSpPr>
        <p:spPr bwMode="auto">
          <a:xfrm>
            <a:off x="6326188" y="1524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OT</a:t>
            </a:r>
          </a:p>
        </p:txBody>
      </p:sp>
      <p:sp>
        <p:nvSpPr>
          <p:cNvPr id="6170" name="Rectangle 22"/>
          <p:cNvSpPr>
            <a:spLocks noChangeArrowheads="1"/>
          </p:cNvSpPr>
          <p:nvPr/>
        </p:nvSpPr>
        <p:spPr bwMode="auto">
          <a:xfrm>
            <a:off x="6630988" y="152400"/>
            <a:ext cx="304800" cy="152400"/>
          </a:xfrm>
          <a:prstGeom prst="rect">
            <a:avLst/>
          </a:prstGeom>
          <a:solidFill>
            <a:schemeClr val="bg1"/>
          </a:solidFill>
          <a:ln w="9525">
            <a:solidFill>
              <a:schemeClr val="bg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DM</a:t>
            </a:r>
          </a:p>
        </p:txBody>
      </p:sp>
      <p:sp>
        <p:nvSpPr>
          <p:cNvPr id="6171" name="Rectangle 23"/>
          <p:cNvSpPr>
            <a:spLocks noChangeArrowheads="1"/>
          </p:cNvSpPr>
          <p:nvPr/>
        </p:nvSpPr>
        <p:spPr bwMode="auto">
          <a:xfrm>
            <a:off x="6935788" y="1524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E&amp;T</a:t>
            </a:r>
          </a:p>
        </p:txBody>
      </p:sp>
      <p:sp>
        <p:nvSpPr>
          <p:cNvPr id="6172" name="Rectangle 24"/>
          <p:cNvSpPr>
            <a:spLocks noChangeArrowheads="1"/>
          </p:cNvSpPr>
          <p:nvPr/>
        </p:nvSpPr>
        <p:spPr bwMode="auto">
          <a:xfrm>
            <a:off x="4803775"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3" name="Rectangle 25"/>
          <p:cNvSpPr>
            <a:spLocks noChangeArrowheads="1"/>
          </p:cNvSpPr>
          <p:nvPr/>
        </p:nvSpPr>
        <p:spPr bwMode="auto">
          <a:xfrm>
            <a:off x="5108575"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4" name="Rectangle 26"/>
          <p:cNvSpPr>
            <a:spLocks noChangeArrowheads="1"/>
          </p:cNvSpPr>
          <p:nvPr/>
        </p:nvSpPr>
        <p:spPr bwMode="auto">
          <a:xfrm>
            <a:off x="5413375"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5" name="Rectangle 27"/>
          <p:cNvSpPr>
            <a:spLocks noChangeArrowheads="1"/>
          </p:cNvSpPr>
          <p:nvPr/>
        </p:nvSpPr>
        <p:spPr bwMode="auto">
          <a:xfrm>
            <a:off x="5718175" y="304800"/>
            <a:ext cx="303213"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6" name="Rectangle 28"/>
          <p:cNvSpPr>
            <a:spLocks noChangeArrowheads="1"/>
          </p:cNvSpPr>
          <p:nvPr/>
        </p:nvSpPr>
        <p:spPr bwMode="auto">
          <a:xfrm>
            <a:off x="6021388"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7" name="Rectangle 29"/>
          <p:cNvSpPr>
            <a:spLocks noChangeArrowheads="1"/>
          </p:cNvSpPr>
          <p:nvPr/>
        </p:nvSpPr>
        <p:spPr bwMode="auto">
          <a:xfrm>
            <a:off x="6326188"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8" name="Rectangle 30"/>
          <p:cNvSpPr>
            <a:spLocks noChangeArrowheads="1"/>
          </p:cNvSpPr>
          <p:nvPr/>
        </p:nvSpPr>
        <p:spPr bwMode="auto">
          <a:xfrm>
            <a:off x="6630988"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9" name="Rectangle 31"/>
          <p:cNvSpPr>
            <a:spLocks noChangeArrowheads="1"/>
          </p:cNvSpPr>
          <p:nvPr/>
        </p:nvSpPr>
        <p:spPr bwMode="auto">
          <a:xfrm>
            <a:off x="6935788"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80" name="Rectangle 32"/>
          <p:cNvSpPr>
            <a:spLocks noChangeArrowheads="1"/>
          </p:cNvSpPr>
          <p:nvPr/>
        </p:nvSpPr>
        <p:spPr bwMode="auto">
          <a:xfrm>
            <a:off x="4803775" y="4572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P</a:t>
            </a:r>
          </a:p>
        </p:txBody>
      </p:sp>
      <p:sp>
        <p:nvSpPr>
          <p:cNvPr id="6181" name="Rectangle 33"/>
          <p:cNvSpPr>
            <a:spLocks noChangeArrowheads="1"/>
          </p:cNvSpPr>
          <p:nvPr/>
        </p:nvSpPr>
        <p:spPr bwMode="auto">
          <a:xfrm>
            <a:off x="5108575" y="457200"/>
            <a:ext cx="304800" cy="152400"/>
          </a:xfrm>
          <a:prstGeom prst="rect">
            <a:avLst/>
          </a:prstGeom>
          <a:solidFill>
            <a:srgbClr val="00B050"/>
          </a:solid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dirty="0">
                <a:solidFill>
                  <a:srgbClr val="000000"/>
                </a:solidFill>
                <a:latin typeface="Calibri" pitchFamily="34" charset="0"/>
                <a:cs typeface="Calibri" pitchFamily="34" charset="0"/>
              </a:rPr>
              <a:t>Q</a:t>
            </a:r>
          </a:p>
        </p:txBody>
      </p:sp>
      <p:sp>
        <p:nvSpPr>
          <p:cNvPr id="6182" name="Rectangle 34"/>
          <p:cNvSpPr>
            <a:spLocks noChangeArrowheads="1"/>
          </p:cNvSpPr>
          <p:nvPr/>
        </p:nvSpPr>
        <p:spPr bwMode="auto">
          <a:xfrm>
            <a:off x="5413375" y="457200"/>
            <a:ext cx="608013" cy="152400"/>
          </a:xfrm>
          <a:prstGeom prst="rect">
            <a:avLst/>
          </a:prstGeom>
          <a:solidFill>
            <a:schemeClr val="bg1"/>
          </a:solidFill>
          <a:ln w="9525">
            <a:solidFill>
              <a:schemeClr val="tx1"/>
            </a:solidFill>
            <a:miter lim="800000"/>
            <a:headEnd/>
            <a:tailEnd/>
          </a:ln>
        </p:spPr>
        <p:txBody>
          <a:bodyPr wrap="none" anchor="ctr"/>
          <a:lstStyle/>
          <a:p>
            <a:pP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A</a:t>
            </a:r>
          </a:p>
        </p:txBody>
      </p:sp>
      <p:sp>
        <p:nvSpPr>
          <p:cNvPr id="6183" name="Rectangle 35"/>
          <p:cNvSpPr>
            <a:spLocks noChangeArrowheads="1"/>
          </p:cNvSpPr>
          <p:nvPr/>
        </p:nvSpPr>
        <p:spPr bwMode="auto">
          <a:xfrm>
            <a:off x="6021388" y="4572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C</a:t>
            </a:r>
          </a:p>
        </p:txBody>
      </p:sp>
      <p:sp>
        <p:nvSpPr>
          <p:cNvPr id="6184" name="Rectangle 36"/>
          <p:cNvSpPr>
            <a:spLocks noChangeArrowheads="1"/>
          </p:cNvSpPr>
          <p:nvPr/>
        </p:nvSpPr>
        <p:spPr bwMode="auto">
          <a:xfrm>
            <a:off x="6326188" y="4572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D</a:t>
            </a:r>
          </a:p>
        </p:txBody>
      </p:sp>
      <p:sp>
        <p:nvSpPr>
          <p:cNvPr id="6185" name="Rectangle 37"/>
          <p:cNvSpPr>
            <a:spLocks noChangeArrowheads="1"/>
          </p:cNvSpPr>
          <p:nvPr/>
        </p:nvSpPr>
        <p:spPr bwMode="auto">
          <a:xfrm>
            <a:off x="6630988" y="457200"/>
            <a:ext cx="304800" cy="152400"/>
          </a:xfrm>
          <a:prstGeom prst="rect">
            <a:avLst/>
          </a:prstGeom>
          <a:solidFill>
            <a:schemeClr val="bg1"/>
          </a:solid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S</a:t>
            </a:r>
          </a:p>
        </p:txBody>
      </p:sp>
      <p:sp>
        <p:nvSpPr>
          <p:cNvPr id="6186" name="Rectangle 38"/>
          <p:cNvSpPr>
            <a:spLocks noChangeArrowheads="1"/>
          </p:cNvSpPr>
          <p:nvPr/>
        </p:nvSpPr>
        <p:spPr bwMode="auto">
          <a:xfrm>
            <a:off x="6935788" y="4572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M</a:t>
            </a:r>
          </a:p>
        </p:txBody>
      </p:sp>
      <p:sp>
        <p:nvSpPr>
          <p:cNvPr id="1067" name="Rectangle 39"/>
          <p:cNvSpPr>
            <a:spLocks noChangeArrowheads="1"/>
          </p:cNvSpPr>
          <p:nvPr/>
        </p:nvSpPr>
        <p:spPr bwMode="auto">
          <a:xfrm>
            <a:off x="158750" y="838200"/>
            <a:ext cx="3046413" cy="3810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altLang="en-US" sz="1050" b="1" dirty="0">
                <a:solidFill>
                  <a:srgbClr val="0000CC"/>
                </a:solidFill>
                <a:latin typeface="Calibri" pitchFamily="34" charset="0"/>
                <a:cs typeface="Arial" charset="0"/>
              </a:rPr>
              <a:t>KAIZEN THEME : </a:t>
            </a:r>
            <a:r>
              <a:rPr lang="en-US" altLang="en-US" sz="1050" dirty="0">
                <a:solidFill>
                  <a:srgbClr val="000000"/>
                </a:solidFill>
                <a:latin typeface="Calibri" pitchFamily="34" charset="0"/>
                <a:cs typeface="Arial" charset="0"/>
              </a:rPr>
              <a:t>To eliminate </a:t>
            </a:r>
            <a:r>
              <a:rPr lang="en-US" altLang="en-US" sz="1050" dirty="0" smtClean="0">
                <a:solidFill>
                  <a:srgbClr val="000000"/>
                </a:solidFill>
                <a:latin typeface="Calibri" pitchFamily="34" charset="0"/>
                <a:cs typeface="Arial" charset="0"/>
              </a:rPr>
              <a:t>A312 oil pump body dowel  hole unclean</a:t>
            </a:r>
            <a:endParaRPr lang="en-US" altLang="en-US" sz="1050" dirty="0">
              <a:solidFill>
                <a:srgbClr val="000000"/>
              </a:solidFill>
              <a:latin typeface="Calibri" pitchFamily="34" charset="0"/>
              <a:cs typeface="Arial" charset="0"/>
            </a:endParaRPr>
          </a:p>
          <a:p>
            <a:pPr eaLnBrk="0" fontAlgn="base" hangingPunct="0">
              <a:spcBef>
                <a:spcPct val="0"/>
              </a:spcBef>
              <a:spcAft>
                <a:spcPct val="0"/>
              </a:spcAft>
              <a:defRPr/>
            </a:pPr>
            <a:endParaRPr lang="en-US" altLang="en-US" sz="1050" dirty="0">
              <a:solidFill>
                <a:srgbClr val="000000"/>
              </a:solidFill>
              <a:latin typeface="Calibri" pitchFamily="34" charset="0"/>
              <a:cs typeface="Arial" charset="0"/>
            </a:endParaRPr>
          </a:p>
        </p:txBody>
      </p:sp>
      <p:sp>
        <p:nvSpPr>
          <p:cNvPr id="1068" name="Rectangle 41"/>
          <p:cNvSpPr>
            <a:spLocks noChangeArrowheads="1"/>
          </p:cNvSpPr>
          <p:nvPr/>
        </p:nvSpPr>
        <p:spPr bwMode="auto">
          <a:xfrm>
            <a:off x="152400" y="1219200"/>
            <a:ext cx="3048000" cy="590550"/>
          </a:xfrm>
          <a:prstGeom prst="rect">
            <a:avLst/>
          </a:prstGeom>
          <a:noFill/>
          <a:ln w="9525">
            <a:solidFill>
              <a:schemeClr val="tx1"/>
            </a:solidFill>
            <a:miter lim="800000"/>
            <a:headEnd/>
            <a:tailEnd/>
          </a:ln>
        </p:spPr>
        <p:txBody>
          <a:bodyPr anchor="ctr"/>
          <a:lstStyle/>
          <a:p>
            <a:pPr eaLnBrk="0" fontAlgn="base" hangingPunct="0">
              <a:spcBef>
                <a:spcPct val="0"/>
              </a:spcBef>
              <a:spcAft>
                <a:spcPct val="0"/>
              </a:spcAft>
              <a:defRPr/>
            </a:pPr>
            <a:r>
              <a:rPr lang="en-US" altLang="en-US" sz="1050" b="1" dirty="0">
                <a:solidFill>
                  <a:srgbClr val="0000FF"/>
                </a:solidFill>
                <a:latin typeface="Calibri" pitchFamily="34" charset="0"/>
                <a:cs typeface="Arial" charset="0"/>
              </a:rPr>
              <a:t>PROBLEM PRESENT STATUS </a:t>
            </a:r>
            <a:r>
              <a:rPr lang="en-US" altLang="en-US" sz="1050" b="1" dirty="0">
                <a:solidFill>
                  <a:srgbClr val="0033CC"/>
                </a:solidFill>
                <a:latin typeface="Calibri" pitchFamily="34" charset="0"/>
                <a:cs typeface="Arial" charset="0"/>
              </a:rPr>
              <a:t>:- </a:t>
            </a:r>
            <a:r>
              <a:rPr lang="en-US" altLang="en-US" sz="1050" dirty="0">
                <a:solidFill>
                  <a:srgbClr val="000000"/>
                </a:solidFill>
                <a:latin typeface="Calibri" pitchFamily="34" charset="0"/>
                <a:cs typeface="Arial" charset="0"/>
              </a:rPr>
              <a:t>A312 oil pump body dowel  hole unclean</a:t>
            </a:r>
          </a:p>
          <a:p>
            <a:pPr eaLnBrk="0" fontAlgn="base" hangingPunct="0">
              <a:spcBef>
                <a:spcPct val="0"/>
              </a:spcBef>
              <a:spcAft>
                <a:spcPct val="0"/>
              </a:spcAft>
              <a:defRPr/>
            </a:pPr>
            <a:endParaRPr lang="en-US" altLang="en-US" sz="1050" dirty="0">
              <a:solidFill>
                <a:srgbClr val="000000"/>
              </a:solidFill>
              <a:latin typeface="Calibri" pitchFamily="34" charset="0"/>
              <a:cs typeface="Arial" charset="0"/>
            </a:endParaRPr>
          </a:p>
        </p:txBody>
      </p:sp>
      <p:sp>
        <p:nvSpPr>
          <p:cNvPr id="8236" name="Rectangle 43"/>
          <p:cNvSpPr>
            <a:spLocks noChangeArrowheads="1"/>
          </p:cNvSpPr>
          <p:nvPr/>
        </p:nvSpPr>
        <p:spPr bwMode="auto">
          <a:xfrm>
            <a:off x="3200400" y="1143000"/>
            <a:ext cx="3273425" cy="652463"/>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COUNTERMEASURE</a:t>
            </a:r>
            <a:r>
              <a:rPr lang="en-US" sz="1050" b="1" dirty="0">
                <a:solidFill>
                  <a:srgbClr val="000000"/>
                </a:solidFill>
                <a:latin typeface="Calibri" pitchFamily="34" charset="0"/>
                <a:cs typeface="Calibri" pitchFamily="34" charset="0"/>
              </a:rPr>
              <a:t>:- </a:t>
            </a:r>
            <a:endParaRPr lang="en-US" sz="1050" b="1" dirty="0" smtClean="0">
              <a:solidFill>
                <a:srgbClr val="000000"/>
              </a:solidFill>
              <a:latin typeface="Calibri" pitchFamily="34" charset="0"/>
              <a:cs typeface="Calibri" pitchFamily="34" charset="0"/>
            </a:endParaRPr>
          </a:p>
          <a:p>
            <a:pPr eaLnBrk="0" fontAlgn="base" hangingPunct="0">
              <a:spcBef>
                <a:spcPct val="0"/>
              </a:spcBef>
              <a:spcAft>
                <a:spcPct val="0"/>
              </a:spcAft>
              <a:defRPr/>
            </a:pPr>
            <a:r>
              <a:rPr lang="en-US" sz="1050" b="1" dirty="0" smtClean="0">
                <a:solidFill>
                  <a:srgbClr val="000000"/>
                </a:solidFill>
                <a:latin typeface="Calibri" pitchFamily="34" charset="0"/>
                <a:cs typeface="Calibri" pitchFamily="34" charset="0"/>
              </a:rPr>
              <a:t>1. </a:t>
            </a:r>
            <a:r>
              <a:rPr lang="en-US" sz="1050" dirty="0">
                <a:solidFill>
                  <a:srgbClr val="000000"/>
                </a:solidFill>
                <a:latin typeface="Calibri" pitchFamily="34" charset="0"/>
                <a:cs typeface="Calibri" pitchFamily="34" charset="0"/>
              </a:rPr>
              <a:t>As cast mounting hole </a:t>
            </a:r>
            <a:r>
              <a:rPr lang="en-US" sz="1050" dirty="0" smtClean="0">
                <a:solidFill>
                  <a:srgbClr val="000000"/>
                </a:solidFill>
                <a:latin typeface="Calibri" pitchFamily="34" charset="0"/>
                <a:cs typeface="Calibri" pitchFamily="34" charset="0"/>
              </a:rPr>
              <a:t>maintained  dia. 6.2 +0.15 mm</a:t>
            </a:r>
            <a:endParaRPr lang="en-US" sz="1050" dirty="0">
              <a:solidFill>
                <a:srgbClr val="000000"/>
              </a:solidFill>
              <a:latin typeface="Calibri" pitchFamily="34" charset="0"/>
              <a:cs typeface="Calibri" pitchFamily="34" charset="0"/>
            </a:endParaRPr>
          </a:p>
        </p:txBody>
      </p:sp>
      <p:sp>
        <p:nvSpPr>
          <p:cNvPr id="58" name="Rectangle 44"/>
          <p:cNvSpPr>
            <a:spLocks noChangeArrowheads="1"/>
          </p:cNvSpPr>
          <p:nvPr/>
        </p:nvSpPr>
        <p:spPr bwMode="auto">
          <a:xfrm>
            <a:off x="6478588" y="1143000"/>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BENCHMARK</a:t>
            </a:r>
          </a:p>
        </p:txBody>
      </p:sp>
      <p:sp>
        <p:nvSpPr>
          <p:cNvPr id="59" name="Rectangle 45"/>
          <p:cNvSpPr>
            <a:spLocks noChangeArrowheads="1"/>
          </p:cNvSpPr>
          <p:nvPr/>
        </p:nvSpPr>
        <p:spPr bwMode="auto">
          <a:xfrm>
            <a:off x="6478588" y="1295400"/>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TARGET</a:t>
            </a:r>
          </a:p>
        </p:txBody>
      </p:sp>
      <p:sp>
        <p:nvSpPr>
          <p:cNvPr id="60" name="Rectangle 46"/>
          <p:cNvSpPr>
            <a:spLocks noChangeArrowheads="1"/>
          </p:cNvSpPr>
          <p:nvPr/>
        </p:nvSpPr>
        <p:spPr bwMode="auto">
          <a:xfrm>
            <a:off x="6478588" y="1447800"/>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KAIZEN START</a:t>
            </a:r>
          </a:p>
        </p:txBody>
      </p:sp>
      <p:sp>
        <p:nvSpPr>
          <p:cNvPr id="61" name="Rectangle 47"/>
          <p:cNvSpPr>
            <a:spLocks noChangeArrowheads="1"/>
          </p:cNvSpPr>
          <p:nvPr/>
        </p:nvSpPr>
        <p:spPr bwMode="auto">
          <a:xfrm>
            <a:off x="6478588" y="1600200"/>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TDC </a:t>
            </a:r>
          </a:p>
        </p:txBody>
      </p:sp>
      <p:sp>
        <p:nvSpPr>
          <p:cNvPr id="62" name="Rectangle 48"/>
          <p:cNvSpPr>
            <a:spLocks noChangeArrowheads="1"/>
          </p:cNvSpPr>
          <p:nvPr/>
        </p:nvSpPr>
        <p:spPr bwMode="auto">
          <a:xfrm>
            <a:off x="7773988" y="11430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1072 No's</a:t>
            </a:r>
            <a:endParaRPr lang="en-US" sz="1050" dirty="0">
              <a:solidFill>
                <a:prstClr val="black"/>
              </a:solidFill>
              <a:latin typeface="Calibri" pitchFamily="34" charset="0"/>
              <a:cs typeface="Calibri" pitchFamily="34" charset="0"/>
            </a:endParaRPr>
          </a:p>
        </p:txBody>
      </p:sp>
      <p:sp>
        <p:nvSpPr>
          <p:cNvPr id="63" name="Rectangle 49"/>
          <p:cNvSpPr>
            <a:spLocks noChangeArrowheads="1"/>
          </p:cNvSpPr>
          <p:nvPr/>
        </p:nvSpPr>
        <p:spPr bwMode="auto">
          <a:xfrm>
            <a:off x="7773988" y="12954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a:solidFill>
                  <a:prstClr val="black"/>
                </a:solidFill>
                <a:latin typeface="Calibri" pitchFamily="34" charset="0"/>
                <a:cs typeface="Calibri" pitchFamily="34" charset="0"/>
              </a:rPr>
              <a:t>0 no</a:t>
            </a:r>
          </a:p>
        </p:txBody>
      </p:sp>
      <p:sp>
        <p:nvSpPr>
          <p:cNvPr id="64" name="Rectangle 50"/>
          <p:cNvSpPr>
            <a:spLocks noChangeArrowheads="1"/>
          </p:cNvSpPr>
          <p:nvPr/>
        </p:nvSpPr>
        <p:spPr bwMode="auto">
          <a:xfrm>
            <a:off x="7773988" y="14478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07.02.2017</a:t>
            </a:r>
            <a:endParaRPr lang="en-US" sz="1050" dirty="0">
              <a:solidFill>
                <a:prstClr val="black"/>
              </a:solidFill>
              <a:latin typeface="Calibri" pitchFamily="34" charset="0"/>
              <a:cs typeface="Calibri" pitchFamily="34" charset="0"/>
            </a:endParaRPr>
          </a:p>
        </p:txBody>
      </p:sp>
      <p:sp>
        <p:nvSpPr>
          <p:cNvPr id="65" name="Rectangle 51"/>
          <p:cNvSpPr>
            <a:spLocks noChangeArrowheads="1"/>
          </p:cNvSpPr>
          <p:nvPr/>
        </p:nvSpPr>
        <p:spPr bwMode="auto">
          <a:xfrm>
            <a:off x="7773988" y="16002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20.03.2017</a:t>
            </a:r>
            <a:endParaRPr lang="en-US" sz="1050" dirty="0">
              <a:solidFill>
                <a:prstClr val="black"/>
              </a:solidFill>
              <a:latin typeface="Calibri" pitchFamily="34" charset="0"/>
              <a:cs typeface="Calibri" pitchFamily="34" charset="0"/>
            </a:endParaRPr>
          </a:p>
        </p:txBody>
      </p:sp>
      <p:sp>
        <p:nvSpPr>
          <p:cNvPr id="6198" name="Rectangle 52"/>
          <p:cNvSpPr>
            <a:spLocks noChangeArrowheads="1"/>
          </p:cNvSpPr>
          <p:nvPr/>
        </p:nvSpPr>
        <p:spPr bwMode="auto">
          <a:xfrm>
            <a:off x="6477000" y="1752600"/>
            <a:ext cx="2514600" cy="609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b="1" dirty="0">
              <a:solidFill>
                <a:srgbClr val="0033CC"/>
              </a:solidFill>
              <a:latin typeface="Calibri" pitchFamily="34" charset="0"/>
              <a:cs typeface="Calibri" pitchFamily="34" charset="0"/>
            </a:endParaRPr>
          </a:p>
          <a:p>
            <a:pPr eaLnBrk="0" fontAlgn="base" hangingPunct="0">
              <a:spcBef>
                <a:spcPct val="0"/>
              </a:spcBef>
              <a:spcAft>
                <a:spcPct val="0"/>
              </a:spcAft>
              <a:defRPr/>
            </a:pPr>
            <a:r>
              <a:rPr lang="en-US" altLang="en-US" sz="1050" b="1" dirty="0">
                <a:solidFill>
                  <a:srgbClr val="0033CC"/>
                </a:solidFill>
                <a:latin typeface="Calibri" pitchFamily="34" charset="0"/>
                <a:cs typeface="Calibri" pitchFamily="34" charset="0"/>
              </a:rPr>
              <a:t>TEAM MEMBERS  </a:t>
            </a:r>
            <a:r>
              <a:rPr lang="en-US" altLang="en-US" sz="1050" b="1" dirty="0" smtClean="0">
                <a:solidFill>
                  <a:srgbClr val="0033CC"/>
                </a:solidFill>
                <a:latin typeface="Calibri" pitchFamily="34" charset="0"/>
                <a:cs typeface="Calibri" pitchFamily="34" charset="0"/>
              </a:rPr>
              <a:t>:</a:t>
            </a:r>
            <a:r>
              <a:rPr lang="en-US" altLang="en-US" sz="1050" dirty="0" smtClean="0">
                <a:solidFill>
                  <a:srgbClr val="000000"/>
                </a:solidFill>
                <a:latin typeface="Calibri" pitchFamily="34" charset="0"/>
                <a:cs typeface="Calibri" pitchFamily="34" charset="0"/>
              </a:rPr>
              <a:t>,   Umesh </a:t>
            </a:r>
          </a:p>
          <a:p>
            <a:pPr eaLnBrk="0" fontAlgn="base" hangingPunct="0">
              <a:spcBef>
                <a:spcPct val="0"/>
              </a:spcBef>
              <a:spcAft>
                <a:spcPct val="0"/>
              </a:spcAft>
              <a:defRPr/>
            </a:pPr>
            <a:r>
              <a:rPr lang="en-US" altLang="en-US" sz="1050" dirty="0" smtClean="0">
                <a:solidFill>
                  <a:srgbClr val="000000"/>
                </a:solidFill>
                <a:latin typeface="Calibri" pitchFamily="34" charset="0"/>
                <a:cs typeface="Calibri" pitchFamily="34" charset="0"/>
              </a:rPr>
              <a:t>Pimple, Ganesh Kharmale, D.Y. Pawar</a:t>
            </a:r>
          </a:p>
        </p:txBody>
      </p:sp>
      <p:sp>
        <p:nvSpPr>
          <p:cNvPr id="6199" name="Rectangle 55"/>
          <p:cNvSpPr>
            <a:spLocks noChangeArrowheads="1"/>
          </p:cNvSpPr>
          <p:nvPr/>
        </p:nvSpPr>
        <p:spPr bwMode="auto">
          <a:xfrm>
            <a:off x="6478588" y="2362200"/>
            <a:ext cx="25130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altLang="en-US" sz="1050" b="1" dirty="0">
                <a:solidFill>
                  <a:srgbClr val="0033CC"/>
                </a:solidFill>
                <a:latin typeface="Calibri" pitchFamily="34" charset="0"/>
                <a:cs typeface="Calibri" pitchFamily="34" charset="0"/>
              </a:rPr>
              <a:t>BENEFITS :-</a:t>
            </a:r>
          </a:p>
        </p:txBody>
      </p:sp>
      <p:sp>
        <p:nvSpPr>
          <p:cNvPr id="68" name="Rectangle 57"/>
          <p:cNvSpPr>
            <a:spLocks noChangeArrowheads="1"/>
          </p:cNvSpPr>
          <p:nvPr/>
        </p:nvSpPr>
        <p:spPr bwMode="auto">
          <a:xfrm>
            <a:off x="6478588" y="2514600"/>
            <a:ext cx="2513012" cy="762000"/>
          </a:xfrm>
          <a:prstGeom prst="rect">
            <a:avLst/>
          </a:prstGeom>
          <a:noFill/>
          <a:ln w="9525">
            <a:solidFill>
              <a:schemeClr val="tx1"/>
            </a:solidFill>
            <a:miter lim="800000"/>
            <a:headEnd/>
            <a:tailEnd/>
          </a:ln>
          <a:extLst/>
        </p:spPr>
        <p:txBody>
          <a:bodyPr/>
          <a:lstStyle/>
          <a:p>
            <a:pPr marL="228600" indent="-228600" eaLnBrk="0" fontAlgn="base" hangingPunct="0">
              <a:spcBef>
                <a:spcPct val="20000"/>
              </a:spcBef>
              <a:spcAft>
                <a:spcPct val="0"/>
              </a:spcAft>
              <a:buFontTx/>
              <a:buAutoNum type="arabicParenR"/>
              <a:defRPr/>
            </a:pPr>
            <a:r>
              <a:rPr lang="en-US" altLang="en-US" sz="1050" dirty="0" smtClean="0">
                <a:solidFill>
                  <a:srgbClr val="000000"/>
                </a:solidFill>
                <a:latin typeface="Calibri" pitchFamily="34" charset="0"/>
                <a:cs typeface="Calibri" pitchFamily="34" charset="0"/>
              </a:rPr>
              <a:t>Eliminate in house rejection.</a:t>
            </a:r>
            <a:endParaRPr lang="en-US" altLang="en-US" sz="1050" dirty="0">
              <a:solidFill>
                <a:prstClr val="black"/>
              </a:solidFill>
              <a:latin typeface="Calibri" pitchFamily="34" charset="0"/>
              <a:cs typeface="Calibri" pitchFamily="34" charset="0"/>
            </a:endParaRPr>
          </a:p>
        </p:txBody>
      </p:sp>
      <p:sp>
        <p:nvSpPr>
          <p:cNvPr id="6201" name="Rectangle 59"/>
          <p:cNvSpPr>
            <a:spLocks noChangeArrowheads="1"/>
          </p:cNvSpPr>
          <p:nvPr/>
        </p:nvSpPr>
        <p:spPr bwMode="auto">
          <a:xfrm>
            <a:off x="152400" y="6030913"/>
            <a:ext cx="3048000" cy="230187"/>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MANAGER’S SIGN </a:t>
            </a:r>
            <a:r>
              <a:rPr lang="en-US" altLang="en-US" sz="1050" dirty="0">
                <a:solidFill>
                  <a:srgbClr val="0000CC"/>
                </a:solidFill>
                <a:latin typeface="Calibri" pitchFamily="34" charset="0"/>
                <a:cs typeface="Calibri" pitchFamily="34" charset="0"/>
              </a:rPr>
              <a:t>:-  </a:t>
            </a:r>
            <a:r>
              <a:rPr lang="en-US" altLang="en-US" sz="1050" dirty="0">
                <a:solidFill>
                  <a:srgbClr val="000000"/>
                </a:solidFill>
                <a:latin typeface="Calibri" pitchFamily="34" charset="0"/>
                <a:cs typeface="Calibri" pitchFamily="34" charset="0"/>
              </a:rPr>
              <a:t>Sandeep Patil</a:t>
            </a:r>
          </a:p>
        </p:txBody>
      </p:sp>
      <p:sp>
        <p:nvSpPr>
          <p:cNvPr id="6202" name="Rectangle 60"/>
          <p:cNvSpPr>
            <a:spLocks noChangeArrowheads="1"/>
          </p:cNvSpPr>
          <p:nvPr/>
        </p:nvSpPr>
        <p:spPr bwMode="auto">
          <a:xfrm>
            <a:off x="152400" y="5791200"/>
            <a:ext cx="3041650" cy="239713"/>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REGISTERED BY     </a:t>
            </a:r>
            <a:r>
              <a:rPr lang="en-US" altLang="en-US" sz="1050" dirty="0" smtClean="0">
                <a:solidFill>
                  <a:srgbClr val="000000"/>
                </a:solidFill>
                <a:latin typeface="Calibri" pitchFamily="34" charset="0"/>
                <a:cs typeface="Calibri" pitchFamily="34" charset="0"/>
              </a:rPr>
              <a:t>:- Sachin Kadnar</a:t>
            </a:r>
            <a:endParaRPr lang="en-US" altLang="en-US" sz="1050" dirty="0">
              <a:solidFill>
                <a:srgbClr val="0033CC"/>
              </a:solidFill>
              <a:latin typeface="Calibri" pitchFamily="34" charset="0"/>
              <a:cs typeface="Calibri" pitchFamily="34" charset="0"/>
            </a:endParaRPr>
          </a:p>
        </p:txBody>
      </p:sp>
      <p:sp>
        <p:nvSpPr>
          <p:cNvPr id="6203" name="Rectangle 61"/>
          <p:cNvSpPr>
            <a:spLocks noChangeArrowheads="1"/>
          </p:cNvSpPr>
          <p:nvPr/>
        </p:nvSpPr>
        <p:spPr bwMode="auto">
          <a:xfrm>
            <a:off x="152400" y="5562600"/>
            <a:ext cx="3046413" cy="228600"/>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REGISTRATION NO. &amp; DATE : </a:t>
            </a:r>
            <a:r>
              <a:rPr lang="en-US" altLang="en-US" sz="1050" dirty="0" smtClean="0">
                <a:solidFill>
                  <a:srgbClr val="000000"/>
                </a:solidFill>
                <a:latin typeface="Calibri" pitchFamily="34" charset="0"/>
                <a:cs typeface="Calibri" pitchFamily="34" charset="0"/>
              </a:rPr>
              <a:t>07.02.2017</a:t>
            </a:r>
            <a:endParaRPr lang="en-US" altLang="en-US" sz="1050" dirty="0">
              <a:solidFill>
                <a:srgbClr val="000000"/>
              </a:solidFill>
              <a:latin typeface="Calibri" pitchFamily="34" charset="0"/>
              <a:cs typeface="Calibri" pitchFamily="34" charset="0"/>
            </a:endParaRPr>
          </a:p>
        </p:txBody>
      </p:sp>
      <p:sp>
        <p:nvSpPr>
          <p:cNvPr id="1084" name="Rectangle 62"/>
          <p:cNvSpPr>
            <a:spLocks noChangeArrowheads="1"/>
          </p:cNvSpPr>
          <p:nvPr/>
        </p:nvSpPr>
        <p:spPr bwMode="auto">
          <a:xfrm>
            <a:off x="158750" y="3657600"/>
            <a:ext cx="3049588" cy="15240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050" b="1" dirty="0">
                <a:solidFill>
                  <a:srgbClr val="0000CC"/>
                </a:solidFill>
                <a:latin typeface="Calibri" pitchFamily="34" charset="0"/>
                <a:cs typeface="Arial" charset="0"/>
              </a:rPr>
              <a:t>WHY - WHY ANALYSIS :-</a:t>
            </a:r>
            <a:r>
              <a:rPr lang="en-US" altLang="en-US" sz="1050" b="1" dirty="0">
                <a:solidFill>
                  <a:srgbClr val="0000FF"/>
                </a:solidFill>
                <a:latin typeface="Calibri" pitchFamily="34" charset="0"/>
                <a:cs typeface="Arial" charset="0"/>
              </a:rPr>
              <a:t> </a:t>
            </a:r>
          </a:p>
          <a:p>
            <a:pPr eaLnBrk="0" fontAlgn="base" hangingPunct="0">
              <a:spcBef>
                <a:spcPct val="0"/>
              </a:spcBef>
              <a:spcAft>
                <a:spcPct val="0"/>
              </a:spcAft>
              <a:defRPr/>
            </a:pPr>
            <a:r>
              <a:rPr lang="en-US" altLang="en-US" sz="1050" b="1" dirty="0">
                <a:solidFill>
                  <a:srgbClr val="0000FF"/>
                </a:solidFill>
                <a:latin typeface="Calibri" pitchFamily="34" charset="0"/>
                <a:cs typeface="Arial" charset="0"/>
              </a:rPr>
              <a:t>Why1</a:t>
            </a:r>
            <a:r>
              <a:rPr lang="en-US" sz="1050" dirty="0">
                <a:solidFill>
                  <a:srgbClr val="000000"/>
                </a:solidFill>
                <a:latin typeface="Calibri" pitchFamily="34" charset="0"/>
                <a:cs typeface="Arial" charset="0"/>
              </a:rPr>
              <a:t> :-   </a:t>
            </a:r>
            <a:r>
              <a:rPr lang="en-US" altLang="en-US" sz="1050" dirty="0">
                <a:solidFill>
                  <a:srgbClr val="000000"/>
                </a:solidFill>
                <a:latin typeface="Calibri" pitchFamily="34" charset="0"/>
                <a:cs typeface="Arial" charset="0"/>
              </a:rPr>
              <a:t>A312 oil pump body dowel  hole unclean</a:t>
            </a:r>
          </a:p>
          <a:p>
            <a:pPr eaLnBrk="0" fontAlgn="base" hangingPunct="0">
              <a:spcBef>
                <a:spcPct val="0"/>
              </a:spcBef>
              <a:spcAft>
                <a:spcPct val="0"/>
              </a:spcAft>
              <a:defRPr/>
            </a:pPr>
            <a:r>
              <a:rPr lang="en-US" sz="1050" b="1" dirty="0" smtClean="0">
                <a:solidFill>
                  <a:srgbClr val="0000FF"/>
                </a:solidFill>
                <a:latin typeface="Calibri" pitchFamily="34" charset="0"/>
                <a:cs typeface="Arial" charset="0"/>
              </a:rPr>
              <a:t>Why2</a:t>
            </a:r>
            <a:r>
              <a:rPr lang="en-US" sz="1050" dirty="0" smtClean="0">
                <a:solidFill>
                  <a:srgbClr val="000000"/>
                </a:solidFill>
                <a:latin typeface="Calibri" pitchFamily="34" charset="0"/>
                <a:cs typeface="Arial" charset="0"/>
              </a:rPr>
              <a:t> </a:t>
            </a:r>
            <a:r>
              <a:rPr lang="en-US" sz="1050" dirty="0">
                <a:solidFill>
                  <a:srgbClr val="000000"/>
                </a:solidFill>
                <a:latin typeface="Calibri" pitchFamily="34" charset="0"/>
                <a:cs typeface="Arial" charset="0"/>
              </a:rPr>
              <a:t>:-  </a:t>
            </a:r>
            <a:r>
              <a:rPr lang="en-US" sz="1050" dirty="0" smtClean="0">
                <a:solidFill>
                  <a:srgbClr val="000000"/>
                </a:solidFill>
                <a:latin typeface="Calibri" pitchFamily="34" charset="0"/>
                <a:cs typeface="Arial" charset="0"/>
              </a:rPr>
              <a:t>Component get shifted  one side during clamping</a:t>
            </a:r>
          </a:p>
          <a:p>
            <a:pPr eaLnBrk="0" fontAlgn="base" hangingPunct="0">
              <a:spcBef>
                <a:spcPct val="0"/>
              </a:spcBef>
              <a:spcAft>
                <a:spcPct val="0"/>
              </a:spcAft>
              <a:defRPr/>
            </a:pPr>
            <a:r>
              <a:rPr lang="en-US" altLang="en-US" sz="1050" b="1" dirty="0" smtClean="0">
                <a:solidFill>
                  <a:srgbClr val="0000FF"/>
                </a:solidFill>
                <a:latin typeface="Calibri" pitchFamily="34" charset="0"/>
                <a:cs typeface="Arial" charset="0"/>
              </a:rPr>
              <a:t>Why3</a:t>
            </a:r>
            <a:r>
              <a:rPr lang="en-US" sz="1050" dirty="0" smtClean="0">
                <a:solidFill>
                  <a:srgbClr val="000000"/>
                </a:solidFill>
                <a:latin typeface="Calibri" pitchFamily="34" charset="0"/>
                <a:cs typeface="Arial" charset="0"/>
              </a:rPr>
              <a:t> </a:t>
            </a:r>
            <a:r>
              <a:rPr lang="en-US" altLang="en-US" sz="1050" dirty="0">
                <a:solidFill>
                  <a:srgbClr val="000000"/>
                </a:solidFill>
                <a:latin typeface="Calibri" pitchFamily="34" charset="0"/>
                <a:cs typeface="Arial" charset="0"/>
              </a:rPr>
              <a:t>:-  </a:t>
            </a:r>
            <a:r>
              <a:rPr lang="en-US" altLang="en-US" sz="1050" dirty="0" smtClean="0">
                <a:solidFill>
                  <a:srgbClr val="000000"/>
                </a:solidFill>
                <a:latin typeface="Calibri" pitchFamily="34" charset="0"/>
                <a:cs typeface="Arial" charset="0"/>
              </a:rPr>
              <a:t>Gap in between as cast mounting hole &amp; locating pin OD</a:t>
            </a:r>
          </a:p>
          <a:p>
            <a:pPr eaLnBrk="0" fontAlgn="base" hangingPunct="0">
              <a:spcBef>
                <a:spcPct val="0"/>
              </a:spcBef>
              <a:spcAft>
                <a:spcPct val="0"/>
              </a:spcAft>
              <a:defRPr/>
            </a:pPr>
            <a:r>
              <a:rPr lang="en-US" altLang="en-US" sz="1050" b="1" dirty="0" smtClean="0">
                <a:solidFill>
                  <a:srgbClr val="0000FF"/>
                </a:solidFill>
                <a:latin typeface="Calibri" pitchFamily="34" charset="0"/>
                <a:cs typeface="Arial" charset="0"/>
              </a:rPr>
              <a:t>Why4</a:t>
            </a:r>
            <a:r>
              <a:rPr lang="en-US" sz="1050" dirty="0" smtClean="0">
                <a:solidFill>
                  <a:srgbClr val="000000"/>
                </a:solidFill>
                <a:latin typeface="Calibri" pitchFamily="34" charset="0"/>
                <a:cs typeface="Arial" charset="0"/>
              </a:rPr>
              <a:t> </a:t>
            </a:r>
            <a:r>
              <a:rPr lang="en-US" altLang="en-US" sz="1050" dirty="0" smtClean="0">
                <a:solidFill>
                  <a:srgbClr val="000000"/>
                </a:solidFill>
                <a:latin typeface="Calibri" pitchFamily="34" charset="0"/>
                <a:cs typeface="Arial" charset="0"/>
              </a:rPr>
              <a:t>:- As cast mounting hole size  tolerance is more .(Dia. 6.2 +0.3 mm &amp; Pin OD -6.2 -0.014 mm)</a:t>
            </a:r>
            <a:endParaRPr lang="en-US" altLang="en-US" sz="1050" dirty="0">
              <a:solidFill>
                <a:srgbClr val="000000"/>
              </a:solidFill>
              <a:latin typeface="Calibri" pitchFamily="34" charset="0"/>
              <a:cs typeface="Arial" charset="0"/>
            </a:endParaRPr>
          </a:p>
        </p:txBody>
      </p:sp>
      <p:sp>
        <p:nvSpPr>
          <p:cNvPr id="6205" name="Rectangle 63"/>
          <p:cNvSpPr>
            <a:spLocks noChangeArrowheads="1"/>
          </p:cNvSpPr>
          <p:nvPr/>
        </p:nvSpPr>
        <p:spPr bwMode="auto">
          <a:xfrm>
            <a:off x="3205163" y="3657600"/>
            <a:ext cx="3273425" cy="2817813"/>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RESULT :-</a:t>
            </a:r>
            <a:endParaRPr lang="en-US" altLang="en-US" sz="1050" b="1" dirty="0">
              <a:solidFill>
                <a:srgbClr val="000000"/>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p:txBody>
      </p:sp>
      <p:sp>
        <p:nvSpPr>
          <p:cNvPr id="6215" name="Rectangle 85"/>
          <p:cNvSpPr>
            <a:spLocks noChangeArrowheads="1"/>
          </p:cNvSpPr>
          <p:nvPr/>
        </p:nvSpPr>
        <p:spPr bwMode="auto">
          <a:xfrm>
            <a:off x="6478588" y="3276600"/>
            <a:ext cx="2513012" cy="3048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KAIZEN SUSTENANCE</a:t>
            </a:r>
          </a:p>
        </p:txBody>
      </p:sp>
      <p:sp>
        <p:nvSpPr>
          <p:cNvPr id="6216" name="Rectangle 105"/>
          <p:cNvSpPr>
            <a:spLocks noChangeArrowheads="1"/>
          </p:cNvSpPr>
          <p:nvPr/>
        </p:nvSpPr>
        <p:spPr bwMode="auto">
          <a:xfrm>
            <a:off x="152400" y="152400"/>
            <a:ext cx="8839200" cy="6705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217" name="Line 83"/>
          <p:cNvSpPr>
            <a:spLocks noChangeShapeType="1"/>
          </p:cNvSpPr>
          <p:nvPr/>
        </p:nvSpPr>
        <p:spPr bwMode="auto">
          <a:xfrm>
            <a:off x="6326188" y="1979613"/>
            <a:ext cx="0" cy="268287"/>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6219" name="Line 86"/>
          <p:cNvSpPr>
            <a:spLocks noChangeShapeType="1"/>
          </p:cNvSpPr>
          <p:nvPr/>
        </p:nvSpPr>
        <p:spPr bwMode="auto">
          <a:xfrm>
            <a:off x="6326188" y="1905000"/>
            <a:ext cx="0" cy="273050"/>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6220" name="Line 87"/>
          <p:cNvSpPr>
            <a:spLocks noChangeShapeType="1"/>
          </p:cNvSpPr>
          <p:nvPr/>
        </p:nvSpPr>
        <p:spPr bwMode="auto">
          <a:xfrm>
            <a:off x="6326188" y="2152650"/>
            <a:ext cx="0" cy="762000"/>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104" name="Rectangle 88"/>
          <p:cNvSpPr>
            <a:spLocks noChangeArrowheads="1"/>
          </p:cNvSpPr>
          <p:nvPr/>
        </p:nvSpPr>
        <p:spPr bwMode="auto">
          <a:xfrm>
            <a:off x="6478588" y="3581400"/>
            <a:ext cx="2513012" cy="1522413"/>
          </a:xfrm>
          <a:prstGeom prst="rect">
            <a:avLst/>
          </a:prstGeom>
          <a:noFill/>
          <a:ln>
            <a:solidFill>
              <a:schemeClr val="tx1"/>
            </a:solidFill>
          </a:ln>
          <a:extLst/>
        </p:spPr>
        <p:txBody>
          <a:bodyPr/>
          <a:lstStyle/>
          <a:p>
            <a:pPr eaLnBrk="0" fontAlgn="base" hangingPunct="0">
              <a:spcBef>
                <a:spcPct val="0"/>
              </a:spcBef>
              <a:spcAft>
                <a:spcPct val="0"/>
              </a:spcAft>
              <a:defRPr/>
            </a:pPr>
            <a:r>
              <a:rPr lang="en-US" sz="1050" b="1" dirty="0">
                <a:solidFill>
                  <a:srgbClr val="0000CC"/>
                </a:solidFill>
                <a:latin typeface="Calibri"/>
                <a:cs typeface="Arial" charset="0"/>
              </a:rPr>
              <a:t>WHAT TO DO:- </a:t>
            </a:r>
            <a:r>
              <a:rPr lang="en-US" sz="1050" dirty="0">
                <a:solidFill>
                  <a:srgbClr val="000000"/>
                </a:solidFill>
                <a:cs typeface="Arial" charset="0"/>
              </a:rPr>
              <a:t>Check  point added in Sustenance audit check </a:t>
            </a:r>
            <a:r>
              <a:rPr lang="en-US" sz="1050" dirty="0" smtClean="0">
                <a:solidFill>
                  <a:srgbClr val="000000"/>
                </a:solidFill>
                <a:cs typeface="Arial" charset="0"/>
              </a:rPr>
              <a:t>sheet.</a:t>
            </a:r>
            <a:endParaRPr lang="en-US" sz="1050" dirty="0">
              <a:solidFill>
                <a:srgbClr val="000000"/>
              </a:solidFill>
              <a:cs typeface="Arial" charset="0"/>
            </a:endParaRPr>
          </a:p>
          <a:p>
            <a:pPr eaLnBrk="0" fontAlgn="base" hangingPunct="0">
              <a:spcBef>
                <a:spcPct val="0"/>
              </a:spcBef>
              <a:spcAft>
                <a:spcPct val="0"/>
              </a:spcAft>
              <a:defRPr/>
            </a:pPr>
            <a:endParaRPr lang="en-US" sz="1050" dirty="0">
              <a:solidFill>
                <a:srgbClr val="000000"/>
              </a:solidFill>
              <a:cs typeface="Arial" charset="0"/>
            </a:endParaRPr>
          </a:p>
          <a:p>
            <a:pPr eaLnBrk="0" fontAlgn="base" hangingPunct="0">
              <a:spcBef>
                <a:spcPct val="0"/>
              </a:spcBef>
              <a:spcAft>
                <a:spcPct val="0"/>
              </a:spcAft>
              <a:defRPr/>
            </a:pPr>
            <a:endParaRPr lang="en-US" sz="1050" b="1" dirty="0">
              <a:solidFill>
                <a:srgbClr val="0000CC"/>
              </a:solidFill>
              <a:latin typeface="Calibri"/>
              <a:cs typeface="Arial" charset="0"/>
            </a:endParaRPr>
          </a:p>
          <a:p>
            <a:pPr eaLnBrk="0" fontAlgn="base" hangingPunct="0">
              <a:spcBef>
                <a:spcPct val="0"/>
              </a:spcBef>
              <a:spcAft>
                <a:spcPct val="0"/>
              </a:spcAft>
              <a:defRPr/>
            </a:pPr>
            <a:r>
              <a:rPr lang="en-US" sz="1050" b="1" dirty="0">
                <a:solidFill>
                  <a:srgbClr val="0000CC"/>
                </a:solidFill>
                <a:latin typeface="Calibri"/>
                <a:cs typeface="Arial" charset="0"/>
              </a:rPr>
              <a:t>HOW TO DO:-</a:t>
            </a:r>
            <a:r>
              <a:rPr lang="en-US" sz="1050" dirty="0">
                <a:solidFill>
                  <a:srgbClr val="000000"/>
                </a:solidFill>
                <a:cs typeface="Arial" charset="0"/>
              </a:rPr>
              <a:t> Check  visually. </a:t>
            </a:r>
          </a:p>
          <a:p>
            <a:pPr eaLnBrk="0" fontAlgn="base" hangingPunct="0">
              <a:spcBef>
                <a:spcPct val="0"/>
              </a:spcBef>
              <a:spcAft>
                <a:spcPct val="0"/>
              </a:spcAft>
              <a:defRPr/>
            </a:pPr>
            <a:endParaRPr lang="en-US" sz="1050" dirty="0">
              <a:solidFill>
                <a:srgbClr val="000000"/>
              </a:solidFill>
              <a:cs typeface="Arial" charset="0"/>
            </a:endParaRPr>
          </a:p>
          <a:p>
            <a:pPr>
              <a:defRPr/>
            </a:pPr>
            <a:r>
              <a:rPr lang="en-US" sz="1050" b="1" dirty="0" smtClean="0">
                <a:solidFill>
                  <a:srgbClr val="0000CC"/>
                </a:solidFill>
                <a:latin typeface="Calibri"/>
                <a:cs typeface="Arial" charset="0"/>
              </a:rPr>
              <a:t>FREQUENCY </a:t>
            </a:r>
            <a:r>
              <a:rPr lang="en-US" sz="1050" b="1" dirty="0">
                <a:solidFill>
                  <a:srgbClr val="0000CC"/>
                </a:solidFill>
                <a:latin typeface="Calibri"/>
                <a:cs typeface="Arial" charset="0"/>
              </a:rPr>
              <a:t>:- </a:t>
            </a:r>
            <a:r>
              <a:rPr lang="en-US" sz="1050" dirty="0" smtClean="0">
                <a:solidFill>
                  <a:srgbClr val="000000"/>
                </a:solidFill>
                <a:cs typeface="Arial" charset="0"/>
              </a:rPr>
              <a:t>Daily</a:t>
            </a:r>
            <a:endParaRPr lang="en-US" sz="1050" dirty="0">
              <a:solidFill>
                <a:srgbClr val="000000"/>
              </a:solidFill>
              <a:cs typeface="Arial" charset="0"/>
            </a:endParaRPr>
          </a:p>
        </p:txBody>
      </p:sp>
      <p:sp>
        <p:nvSpPr>
          <p:cNvPr id="6225" name="TextBox 4"/>
          <p:cNvSpPr txBox="1">
            <a:spLocks noChangeArrowheads="1"/>
          </p:cNvSpPr>
          <p:nvPr/>
        </p:nvSpPr>
        <p:spPr bwMode="auto">
          <a:xfrm>
            <a:off x="1182688" y="234950"/>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P15</a:t>
            </a:r>
          </a:p>
        </p:txBody>
      </p:sp>
      <p:sp>
        <p:nvSpPr>
          <p:cNvPr id="1106" name="Rectangle 82"/>
          <p:cNvSpPr>
            <a:spLocks noChangeArrowheads="1"/>
          </p:cNvSpPr>
          <p:nvPr/>
        </p:nvSpPr>
        <p:spPr bwMode="auto">
          <a:xfrm>
            <a:off x="152400" y="5181600"/>
            <a:ext cx="3048000" cy="3810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050" b="1" dirty="0">
                <a:solidFill>
                  <a:srgbClr val="FF0000"/>
                </a:solidFill>
                <a:latin typeface="Calibri" pitchFamily="34" charset="0"/>
                <a:cs typeface="Arial" charset="0"/>
              </a:rPr>
              <a:t>ROOT CAUSE </a:t>
            </a:r>
            <a:r>
              <a:rPr lang="en-US" sz="1050" b="1" dirty="0" smtClean="0">
                <a:solidFill>
                  <a:srgbClr val="FF0000"/>
                </a:solidFill>
                <a:latin typeface="Calibri" pitchFamily="34" charset="0"/>
                <a:cs typeface="Arial" charset="0"/>
              </a:rPr>
              <a:t>: </a:t>
            </a:r>
            <a:r>
              <a:rPr lang="en-US" altLang="en-US" sz="1050" dirty="0">
                <a:solidFill>
                  <a:srgbClr val="000000"/>
                </a:solidFill>
                <a:latin typeface="Calibri" pitchFamily="34" charset="0"/>
                <a:cs typeface="Arial" charset="0"/>
              </a:rPr>
              <a:t>As cast mounting hole size  tolerance is more .(Dia. 6.2 +0.3 mm &amp; Pin OD -6.2 -0.014 mm)</a:t>
            </a:r>
          </a:p>
          <a:p>
            <a:pPr eaLnBrk="0" fontAlgn="base" hangingPunct="0">
              <a:spcBef>
                <a:spcPct val="0"/>
              </a:spcBef>
              <a:spcAft>
                <a:spcPct val="0"/>
              </a:spcAft>
              <a:defRPr/>
            </a:pPr>
            <a:endParaRPr lang="en-US" altLang="en-US" sz="1050" dirty="0">
              <a:solidFill>
                <a:srgbClr val="000000"/>
              </a:solidFill>
              <a:latin typeface="Calibri" pitchFamily="34" charset="0"/>
              <a:cs typeface="Arial" charset="0"/>
            </a:endParaRPr>
          </a:p>
        </p:txBody>
      </p:sp>
      <p:sp>
        <p:nvSpPr>
          <p:cNvPr id="115" name="Rectangle 47"/>
          <p:cNvSpPr>
            <a:spLocks noChangeArrowheads="1"/>
          </p:cNvSpPr>
          <p:nvPr/>
        </p:nvSpPr>
        <p:spPr bwMode="auto">
          <a:xfrm>
            <a:off x="6478588" y="1733550"/>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KAIZEN FINISH</a:t>
            </a:r>
          </a:p>
        </p:txBody>
      </p:sp>
      <p:sp>
        <p:nvSpPr>
          <p:cNvPr id="116" name="Rectangle 51"/>
          <p:cNvSpPr>
            <a:spLocks noChangeArrowheads="1"/>
          </p:cNvSpPr>
          <p:nvPr/>
        </p:nvSpPr>
        <p:spPr bwMode="auto">
          <a:xfrm>
            <a:off x="7773988" y="173355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sz="1050" dirty="0">
              <a:solidFill>
                <a:prstClr val="black"/>
              </a:solidFill>
              <a:latin typeface="Calibri" pitchFamily="34" charset="0"/>
              <a:cs typeface="Calibri" pitchFamily="34" charset="0"/>
            </a:endParaRPr>
          </a:p>
        </p:txBody>
      </p:sp>
      <p:sp>
        <p:nvSpPr>
          <p:cNvPr id="5191" name="TextBox 5"/>
          <p:cNvSpPr txBox="1">
            <a:spLocks noChangeArrowheads="1"/>
          </p:cNvSpPr>
          <p:nvPr/>
        </p:nvSpPr>
        <p:spPr bwMode="auto">
          <a:xfrm>
            <a:off x="3194050" y="1828800"/>
            <a:ext cx="3273425" cy="127727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spcBef>
                <a:spcPct val="0"/>
              </a:spcBef>
              <a:spcAft>
                <a:spcPct val="0"/>
              </a:spcAft>
            </a:pPr>
            <a:r>
              <a:rPr lang="en-US" altLang="en-US" sz="1100" dirty="0" smtClean="0">
                <a:solidFill>
                  <a:srgbClr val="000000"/>
                </a:solidFill>
              </a:rPr>
              <a:t>After correction in tolerance  we was taken trial. Total Qty. Machining-550 Qty. All parts OK no unclean patch mark found </a:t>
            </a:r>
          </a:p>
          <a:p>
            <a:pPr eaLnBrk="0" fontAlgn="base" hangingPunct="0">
              <a:spcBef>
                <a:spcPct val="0"/>
              </a:spcBef>
              <a:spcAft>
                <a:spcPct val="0"/>
              </a:spcAft>
            </a:pPr>
            <a:endParaRPr lang="en-US" altLang="en-US" sz="1100" dirty="0">
              <a:solidFill>
                <a:srgbClr val="000000"/>
              </a:solidFill>
            </a:endParaRPr>
          </a:p>
          <a:p>
            <a:pPr eaLnBrk="0" fontAlgn="base" hangingPunct="0">
              <a:spcBef>
                <a:spcPct val="0"/>
              </a:spcBef>
              <a:spcAft>
                <a:spcPct val="0"/>
              </a:spcAft>
            </a:pPr>
            <a:endParaRPr lang="en-US" altLang="en-US" sz="1100" dirty="0" smtClean="0">
              <a:solidFill>
                <a:srgbClr val="000000"/>
              </a:solidFill>
            </a:endParaRPr>
          </a:p>
          <a:p>
            <a:pPr eaLnBrk="0" fontAlgn="base" hangingPunct="0">
              <a:spcBef>
                <a:spcPct val="0"/>
              </a:spcBef>
              <a:spcAft>
                <a:spcPct val="0"/>
              </a:spcAft>
            </a:pPr>
            <a:endParaRPr lang="en-US" altLang="en-US" sz="1100" dirty="0">
              <a:solidFill>
                <a:srgbClr val="000000"/>
              </a:solidFill>
            </a:endParaRPr>
          </a:p>
          <a:p>
            <a:pPr eaLnBrk="0" fontAlgn="base" hangingPunct="0">
              <a:spcBef>
                <a:spcPct val="0"/>
              </a:spcBef>
              <a:spcAft>
                <a:spcPct val="0"/>
              </a:spcAft>
            </a:pPr>
            <a:endParaRPr lang="en-US" altLang="en-US" sz="1100" dirty="0" smtClean="0">
              <a:solidFill>
                <a:srgbClr val="000000"/>
              </a:solidFill>
            </a:endParaRPr>
          </a:p>
        </p:txBody>
      </p:sp>
      <p:sp>
        <p:nvSpPr>
          <p:cNvPr id="5193" name="Slide Number Placeholder 3"/>
          <p:cNvSpPr>
            <a:spLocks noGrp="1"/>
          </p:cNvSpPr>
          <p:nvPr>
            <p:ph type="sldNum" sz="quarter" idx="10"/>
          </p:nvPr>
        </p:nvSpPr>
        <p:spPr>
          <a:xfrm>
            <a:off x="8609610" y="6477000"/>
            <a:ext cx="38199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63BC3F4-89E3-4D00-AAE2-25360AB2C484}" type="slidenum">
              <a:rPr lang="en-US" altLang="en-US">
                <a:solidFill>
                  <a:srgbClr val="000000"/>
                </a:solidFill>
              </a:rPr>
              <a:pPr/>
              <a:t>1</a:t>
            </a:fld>
            <a:endParaRPr lang="en-US" altLang="en-US" dirty="0">
              <a:solidFill>
                <a:srgbClr val="000000"/>
              </a:solidFill>
            </a:endParaRPr>
          </a:p>
        </p:txBody>
      </p:sp>
      <p:sp>
        <p:nvSpPr>
          <p:cNvPr id="84" name="Rounded Rectangle 95"/>
          <p:cNvSpPr>
            <a:spLocks noChangeArrowheads="1"/>
          </p:cNvSpPr>
          <p:nvPr/>
        </p:nvSpPr>
        <p:spPr bwMode="auto">
          <a:xfrm>
            <a:off x="5567363" y="3348038"/>
            <a:ext cx="914400" cy="280987"/>
          </a:xfrm>
          <a:prstGeom prst="roundRect">
            <a:avLst>
              <a:gd name="adj" fmla="val 16667"/>
            </a:avLst>
          </a:prstGeom>
          <a:solidFill>
            <a:srgbClr val="00B050"/>
          </a:solidFill>
          <a:ln>
            <a:noFill/>
          </a:ln>
          <a:extLst/>
        </p:spPr>
        <p:txBody>
          <a:bodyPr>
            <a:spAutoFit/>
          </a:bodyPr>
          <a:lstStyle/>
          <a:p>
            <a:pPr algn="ctr" fontAlgn="base">
              <a:spcBef>
                <a:spcPct val="0"/>
              </a:spcBef>
              <a:spcAft>
                <a:spcPct val="0"/>
              </a:spcAft>
              <a:defRPr/>
            </a:pPr>
            <a:r>
              <a:rPr lang="en-US" altLang="en-US" sz="1050" dirty="0">
                <a:solidFill>
                  <a:srgbClr val="FFFFFF"/>
                </a:solidFill>
                <a:latin typeface="Calibri" pitchFamily="34" charset="0"/>
                <a:cs typeface="Calibri" pitchFamily="34" charset="0"/>
              </a:rPr>
              <a:t>After</a:t>
            </a:r>
          </a:p>
        </p:txBody>
      </p:sp>
      <p:graphicFrame>
        <p:nvGraphicFramePr>
          <p:cNvPr id="86" name="Table 85"/>
          <p:cNvGraphicFramePr>
            <a:graphicFrameLocks noGrp="1"/>
          </p:cNvGraphicFramePr>
          <p:nvPr>
            <p:extLst>
              <p:ext uri="{D42A27DB-BD31-4B8C-83A1-F6EECF244321}">
                <p14:modId xmlns:p14="http://schemas.microsoft.com/office/powerpoint/2010/main" val="2932508377"/>
              </p:ext>
            </p:extLst>
          </p:nvPr>
        </p:nvGraphicFramePr>
        <p:xfrm>
          <a:off x="6499225" y="4902200"/>
          <a:ext cx="2513013" cy="1573213"/>
        </p:xfrm>
        <a:graphic>
          <a:graphicData uri="http://schemas.openxmlformats.org/drawingml/2006/table">
            <a:tbl>
              <a:tblPr firstRow="1" bandRow="1">
                <a:tableStyleId>{5C22544A-7EE6-4342-B048-85BDC9FD1C3A}</a:tableStyleId>
              </a:tblPr>
              <a:tblGrid>
                <a:gridCol w="303212"/>
                <a:gridCol w="457200"/>
                <a:gridCol w="589722"/>
                <a:gridCol w="662500"/>
                <a:gridCol w="500379"/>
              </a:tblGrid>
              <a:tr h="316347">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900" b="1" dirty="0" smtClean="0">
                          <a:solidFill>
                            <a:srgbClr val="0000CC"/>
                          </a:solidFill>
                          <a:latin typeface="Calibri" pitchFamily="34" charset="0"/>
                          <a:cs typeface="Calibri" pitchFamily="34" charset="0"/>
                        </a:rPr>
                        <a:t>SCOPE &amp; PLAN FOR HORIZONTAL DEPLOYMENT</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1800">
                <a:tc>
                  <a:txBody>
                    <a:bodyPr/>
                    <a:lstStyle/>
                    <a:p>
                      <a:r>
                        <a:rPr lang="en-US" sz="700" b="1" dirty="0" smtClean="0">
                          <a:latin typeface="Arial" panose="020B0604020202020204" pitchFamily="34" charset="0"/>
                          <a:cs typeface="Arial" panose="020B0604020202020204" pitchFamily="34" charset="0"/>
                        </a:rPr>
                        <a:t>Sr</a:t>
                      </a:r>
                    </a:p>
                    <a:p>
                      <a:r>
                        <a:rPr lang="en-US" sz="700" b="1" dirty="0" smtClean="0">
                          <a:latin typeface="Arial" panose="020B0604020202020204" pitchFamily="34" charset="0"/>
                          <a:cs typeface="Arial" panose="020B0604020202020204" pitchFamily="34" charset="0"/>
                        </a:rPr>
                        <a:t>No</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600" b="1" dirty="0" smtClean="0">
                          <a:latin typeface="Arial" panose="020B0604020202020204" pitchFamily="34" charset="0"/>
                          <a:cs typeface="Arial" panose="020B0604020202020204" pitchFamily="34" charset="0"/>
                        </a:rPr>
                        <a:t>CELL</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b="1" dirty="0" smtClean="0">
                          <a:latin typeface="Arial" panose="020B0604020202020204" pitchFamily="34" charset="0"/>
                          <a:cs typeface="Arial" panose="020B0604020202020204" pitchFamily="34" charset="0"/>
                        </a:rPr>
                        <a:t>TDC</a:t>
                      </a:r>
                      <a:endParaRPr lang="en-US" sz="8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700" b="1" dirty="0" smtClean="0">
                          <a:latin typeface="Arial" panose="020B0604020202020204" pitchFamily="34" charset="0"/>
                          <a:cs typeface="Arial" panose="020B0604020202020204" pitchFamily="34" charset="0"/>
                        </a:rPr>
                        <a:t>RESP.</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600" b="1" dirty="0" smtClean="0">
                          <a:latin typeface="Arial" panose="020B0604020202020204" pitchFamily="34" charset="0"/>
                          <a:cs typeface="Arial" panose="020B0604020202020204" pitchFamily="34" charset="0"/>
                        </a:rPr>
                        <a:t>STATUS</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0985">
                <a:tc>
                  <a:txBody>
                    <a:bodyPr/>
                    <a:lstStyle/>
                    <a:p>
                      <a:pPr algn="ctr"/>
                      <a:r>
                        <a:rPr lang="en-US" sz="800" dirty="0" smtClean="0">
                          <a:latin typeface="Arial" panose="020B0604020202020204" pitchFamily="34" charset="0"/>
                          <a:cs typeface="Arial" panose="020B0604020202020204" pitchFamily="34" charset="0"/>
                        </a:rPr>
                        <a:t>1</a:t>
                      </a: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dirty="0" smtClean="0">
                          <a:latin typeface="Arial" panose="020B0604020202020204" pitchFamily="34" charset="0"/>
                          <a:cs typeface="Arial" panose="020B0604020202020204" pitchFamily="34" charset="0"/>
                        </a:rPr>
                        <a:t>Oil Pump</a:t>
                      </a:r>
                      <a:endParaRPr lang="en-US" sz="800" dirty="0">
                        <a:latin typeface="Arial" panose="020B0604020202020204" pitchFamily="34" charset="0"/>
                        <a:cs typeface="Arial" panose="020B0604020202020204" pitchFamily="34" charset="0"/>
                      </a:endParaRPr>
                    </a:p>
                  </a:txBody>
                  <a:tcPr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r>
                        <a:rPr lang="en-US" sz="900" b="0" kern="1200" dirty="0" smtClean="0">
                          <a:solidFill>
                            <a:schemeClr val="tx1"/>
                          </a:solidFill>
                          <a:latin typeface="Calibri"/>
                          <a:ea typeface="+mn-ea"/>
                          <a:cs typeface="Arial" charset="0"/>
                        </a:rPr>
                        <a:t>20.03.17</a:t>
                      </a:r>
                      <a:endParaRPr lang="en-US" sz="900" b="0" kern="1200" dirty="0">
                        <a:solidFill>
                          <a:schemeClr val="tx1"/>
                        </a:solidFill>
                        <a:latin typeface="Calibri"/>
                        <a:ea typeface="+mn-ea"/>
                        <a:cs typeface="Arial" charset="0"/>
                      </a:endParaRPr>
                    </a:p>
                  </a:txBody>
                  <a:tcPr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r>
                        <a:rPr lang="en-US" sz="900" b="0" kern="1200" dirty="0" smtClean="0">
                          <a:solidFill>
                            <a:schemeClr val="tx1"/>
                          </a:solidFill>
                          <a:latin typeface="Calibri"/>
                          <a:ea typeface="+mn-ea"/>
                          <a:cs typeface="Arial" charset="0"/>
                        </a:rPr>
                        <a:t>Ganesh Kharmale</a:t>
                      </a:r>
                      <a:endParaRPr lang="en-US" sz="900" b="0" kern="1200" dirty="0">
                        <a:solidFill>
                          <a:schemeClr val="tx1"/>
                        </a:solidFill>
                        <a:latin typeface="Calibri"/>
                        <a:ea typeface="+mn-ea"/>
                        <a:cs typeface="Arial" charset="0"/>
                      </a:endParaRPr>
                    </a:p>
                  </a:txBody>
                  <a:tcPr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b="0" kern="1200" dirty="0" smtClean="0">
                          <a:solidFill>
                            <a:schemeClr val="tx1"/>
                          </a:solidFill>
                          <a:latin typeface="Calibri"/>
                          <a:ea typeface="+mn-ea"/>
                          <a:cs typeface="Arial" charset="0"/>
                        </a:rPr>
                        <a:t>In process</a:t>
                      </a:r>
                      <a:endParaRPr lang="en-US" sz="800" b="0" kern="1200" dirty="0">
                        <a:solidFill>
                          <a:schemeClr val="tx1"/>
                        </a:solidFill>
                        <a:latin typeface="Calibri"/>
                        <a:ea typeface="+mn-ea"/>
                        <a:cs typeface="Arial" charset="0"/>
                      </a:endParaRPr>
                    </a:p>
                  </a:txBody>
                  <a:tcPr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394081">
                <a:tc>
                  <a:txBody>
                    <a:bodyPr/>
                    <a:lstStyle/>
                    <a:p>
                      <a:r>
                        <a:rPr lang="en-US" sz="700" dirty="0" smtClean="0">
                          <a:latin typeface="Arial" panose="020B0604020202020204" pitchFamily="34" charset="0"/>
                          <a:cs typeface="Arial" panose="020B0604020202020204" pitchFamily="34" charset="0"/>
                        </a:rPr>
                        <a:t>2</a:t>
                      </a:r>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9" name="Rectangle 34"/>
          <p:cNvSpPr>
            <a:spLocks noChangeArrowheads="1"/>
          </p:cNvSpPr>
          <p:nvPr/>
        </p:nvSpPr>
        <p:spPr bwMode="auto">
          <a:xfrm>
            <a:off x="5724549" y="462385"/>
            <a:ext cx="292076" cy="152400"/>
          </a:xfrm>
          <a:prstGeom prst="rect">
            <a:avLst/>
          </a:prstGeom>
          <a:solidFill>
            <a:schemeClr val="bg1"/>
          </a:solidFill>
          <a:ln w="9525">
            <a:solidFill>
              <a:schemeClr val="tx1"/>
            </a:solidFill>
            <a:miter lim="800000"/>
            <a:headEnd/>
            <a:tailEnd/>
          </a:ln>
        </p:spPr>
        <p:txBody>
          <a:bodyPr wrap="none" anchor="ctr"/>
          <a:lstStyle/>
          <a:p>
            <a:pP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B</a:t>
            </a:r>
            <a:endParaRPr lang="en-US" altLang="en-US" sz="1050" b="1" dirty="0">
              <a:solidFill>
                <a:srgbClr val="000000"/>
              </a:solidFill>
              <a:latin typeface="Calibri" pitchFamily="34" charset="0"/>
              <a:cs typeface="Calibri" pitchFamily="34" charset="0"/>
            </a:endParaRPr>
          </a:p>
        </p:txBody>
      </p:sp>
      <p:sp>
        <p:nvSpPr>
          <p:cNvPr id="78" name="Rounded Rectangle 96"/>
          <p:cNvSpPr>
            <a:spLocks noChangeArrowheads="1"/>
          </p:cNvSpPr>
          <p:nvPr/>
        </p:nvSpPr>
        <p:spPr bwMode="auto">
          <a:xfrm>
            <a:off x="2253456" y="3345514"/>
            <a:ext cx="914400" cy="280987"/>
          </a:xfrm>
          <a:prstGeom prst="roundRect">
            <a:avLst>
              <a:gd name="adj" fmla="val 16667"/>
            </a:avLst>
          </a:prstGeom>
          <a:solidFill>
            <a:srgbClr val="FF0000"/>
          </a:solidFill>
          <a:ln>
            <a:noFill/>
          </a:ln>
          <a:extLst/>
        </p:spPr>
        <p:txBody>
          <a:bodyPr>
            <a:spAutoFit/>
          </a:bodyPr>
          <a:lstStyle/>
          <a:p>
            <a:pPr algn="ctr" fontAlgn="base">
              <a:spcBef>
                <a:spcPct val="0"/>
              </a:spcBef>
              <a:spcAft>
                <a:spcPct val="0"/>
              </a:spcAft>
              <a:defRPr/>
            </a:pPr>
            <a:r>
              <a:rPr lang="en-US" altLang="en-US" sz="1050" dirty="0">
                <a:solidFill>
                  <a:srgbClr val="000000"/>
                </a:solidFill>
                <a:latin typeface="Calibri" pitchFamily="34" charset="0"/>
                <a:cs typeface="Calibri" pitchFamily="34" charset="0"/>
              </a:rPr>
              <a:t>Before</a:t>
            </a:r>
          </a:p>
        </p:txBody>
      </p:sp>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6200000">
            <a:off x="518497" y="1561587"/>
            <a:ext cx="1038221" cy="1639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Oval 2"/>
          <p:cNvSpPr/>
          <p:nvPr/>
        </p:nvSpPr>
        <p:spPr bwMode="auto">
          <a:xfrm>
            <a:off x="1228807" y="2127861"/>
            <a:ext cx="349168" cy="321049"/>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ctr" fontAlgn="base">
              <a:spcBef>
                <a:spcPct val="0"/>
              </a:spcBef>
              <a:spcAft>
                <a:spcPct val="0"/>
              </a:spcAft>
            </a:pPr>
            <a:endParaRPr lang="en-US" smtClean="0">
              <a:solidFill>
                <a:srgbClr val="000000"/>
              </a:solidFill>
            </a:endParaRPr>
          </a:p>
        </p:txBody>
      </p:sp>
      <p:graphicFrame>
        <p:nvGraphicFramePr>
          <p:cNvPr id="4" name="Chart 3"/>
          <p:cNvGraphicFramePr/>
          <p:nvPr>
            <p:extLst>
              <p:ext uri="{D42A27DB-BD31-4B8C-83A1-F6EECF244321}">
                <p14:modId xmlns:p14="http://schemas.microsoft.com/office/powerpoint/2010/main" val="88241329"/>
              </p:ext>
            </p:extLst>
          </p:nvPr>
        </p:nvGraphicFramePr>
        <p:xfrm>
          <a:off x="3341620" y="3777521"/>
          <a:ext cx="2984567" cy="2697892"/>
        </p:xfrm>
        <a:graphic>
          <a:graphicData uri="http://schemas.openxmlformats.org/drawingml/2006/chart">
            <c:chart xmlns:c="http://schemas.openxmlformats.org/drawingml/2006/chart" xmlns:r="http://schemas.openxmlformats.org/officeDocument/2006/relationships" r:id="rId5"/>
          </a:graphicData>
        </a:graphic>
      </p:graphicFrame>
      <p:cxnSp>
        <p:nvCxnSpPr>
          <p:cNvPr id="6" name="Straight Arrow Connector 5"/>
          <p:cNvCxnSpPr/>
          <p:nvPr/>
        </p:nvCxnSpPr>
        <p:spPr bwMode="auto">
          <a:xfrm>
            <a:off x="4651375" y="4152106"/>
            <a:ext cx="915988" cy="1524794"/>
          </a:xfrm>
          <a:prstGeom prst="straightConnector1">
            <a:avLst/>
          </a:prstGeom>
          <a:ln>
            <a:headEnd type="none" w="med" len="med"/>
            <a:tailEnd type="arrow"/>
          </a:ln>
        </p:spPr>
        <p:style>
          <a:lnRef idx="2">
            <a:schemeClr val="accent2"/>
          </a:lnRef>
          <a:fillRef idx="0">
            <a:schemeClr val="accent2"/>
          </a:fillRef>
          <a:effectRef idx="1">
            <a:schemeClr val="accent2"/>
          </a:effectRef>
          <a:fontRef idx="minor">
            <a:schemeClr val="tx1"/>
          </a:fontRef>
        </p:style>
      </p:cxnSp>
      <p:sp>
        <p:nvSpPr>
          <p:cNvPr id="9" name="TextBox 8"/>
          <p:cNvSpPr txBox="1"/>
          <p:nvPr/>
        </p:nvSpPr>
        <p:spPr>
          <a:xfrm>
            <a:off x="5792787" y="4648417"/>
            <a:ext cx="611188" cy="276999"/>
          </a:xfrm>
          <a:prstGeom prst="rect">
            <a:avLst/>
          </a:prstGeom>
          <a:solidFill>
            <a:srgbClr val="00B0F0"/>
          </a:solidFill>
        </p:spPr>
        <p:txBody>
          <a:bodyPr wrap="square" rtlCol="0">
            <a:spAutoFit/>
          </a:bodyPr>
          <a:lstStyle/>
          <a:p>
            <a:pPr algn="ctr" eaLnBrk="0" fontAlgn="base" hangingPunct="0">
              <a:spcBef>
                <a:spcPct val="0"/>
              </a:spcBef>
              <a:spcAft>
                <a:spcPct val="0"/>
              </a:spcAft>
            </a:pPr>
            <a:r>
              <a:rPr lang="en-US" sz="1200" dirty="0" smtClean="0">
                <a:solidFill>
                  <a:srgbClr val="FFFFFF"/>
                </a:solidFill>
              </a:rPr>
              <a:t>Better</a:t>
            </a:r>
            <a:endParaRPr lang="en-US" sz="1200" dirty="0">
              <a:solidFill>
                <a:srgbClr val="FFFFFF"/>
              </a:solidFill>
            </a:endParaRPr>
          </a:p>
        </p:txBody>
      </p:sp>
      <p:cxnSp>
        <p:nvCxnSpPr>
          <p:cNvPr id="85" name="Straight Arrow Connector 84"/>
          <p:cNvCxnSpPr/>
          <p:nvPr/>
        </p:nvCxnSpPr>
        <p:spPr bwMode="auto">
          <a:xfrm>
            <a:off x="5709780" y="4429105"/>
            <a:ext cx="14769" cy="752495"/>
          </a:xfrm>
          <a:prstGeom prst="straightConnector1">
            <a:avLst/>
          </a:prstGeom>
          <a:ln>
            <a:headEnd type="none" w="med" len="med"/>
            <a:tailEnd type="arrow"/>
          </a:ln>
        </p:spPr>
        <p:style>
          <a:lnRef idx="2">
            <a:schemeClr val="accent2"/>
          </a:lnRef>
          <a:fillRef idx="0">
            <a:schemeClr val="accent2"/>
          </a:fillRef>
          <a:effectRef idx="1">
            <a:schemeClr val="accent2"/>
          </a:effectRef>
          <a:fontRef idx="minor">
            <a:schemeClr val="tx1"/>
          </a:fontRef>
        </p:style>
      </p:cxnSp>
      <p:pic>
        <p:nvPicPr>
          <p:cNvPr id="1026" name="Picture 2"/>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r="17665" b="22247"/>
          <a:stretch/>
        </p:blipFill>
        <p:spPr bwMode="auto">
          <a:xfrm rot="16200000">
            <a:off x="2017259" y="1745000"/>
            <a:ext cx="990601" cy="131059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bwMode="auto">
          <a:xfrm>
            <a:off x="2253456" y="2448910"/>
            <a:ext cx="718344" cy="46574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681523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722</TotalTime>
  <Words>332</Words>
  <Application>Microsoft Office PowerPoint</Application>
  <PresentationFormat>On-screen Show (4:3)</PresentationFormat>
  <Paragraphs>89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148</cp:revision>
  <cp:lastPrinted>2016-08-29T12:27:49Z</cp:lastPrinted>
  <dcterms:created xsi:type="dcterms:W3CDTF">2006-08-16T00:00:00Z</dcterms:created>
  <dcterms:modified xsi:type="dcterms:W3CDTF">2017-04-29T06:30:26Z</dcterms:modified>
</cp:coreProperties>
</file>